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302" r:id="rId4"/>
    <p:sldId id="279" r:id="rId5"/>
    <p:sldId id="274" r:id="rId6"/>
    <p:sldId id="275" r:id="rId7"/>
    <p:sldId id="276" r:id="rId8"/>
    <p:sldId id="277" r:id="rId9"/>
    <p:sldId id="280" r:id="rId10"/>
    <p:sldId id="257" r:id="rId11"/>
    <p:sldId id="270" r:id="rId12"/>
    <p:sldId id="271" r:id="rId13"/>
    <p:sldId id="272" r:id="rId14"/>
    <p:sldId id="273" r:id="rId15"/>
    <p:sldId id="305" r:id="rId16"/>
    <p:sldId id="306" r:id="rId17"/>
    <p:sldId id="307" r:id="rId18"/>
    <p:sldId id="303" r:id="rId19"/>
    <p:sldId id="304" r:id="rId20"/>
    <p:sldId id="292" r:id="rId21"/>
    <p:sldId id="293" r:id="rId22"/>
    <p:sldId id="298" r:id="rId23"/>
    <p:sldId id="308" r:id="rId24"/>
    <p:sldId id="258" r:id="rId25"/>
    <p:sldId id="260" r:id="rId26"/>
    <p:sldId id="261" r:id="rId27"/>
    <p:sldId id="262" r:id="rId28"/>
    <p:sldId id="263" r:id="rId29"/>
    <p:sldId id="264" r:id="rId30"/>
    <p:sldId id="283" r:id="rId31"/>
    <p:sldId id="287" r:id="rId32"/>
    <p:sldId id="289" r:id="rId33"/>
    <p:sldId id="284" r:id="rId34"/>
    <p:sldId id="285" r:id="rId35"/>
    <p:sldId id="309" r:id="rId36"/>
    <p:sldId id="288" r:id="rId3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7513" y="152400"/>
            <a:ext cx="2147887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152400"/>
            <a:ext cx="6291263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696200" cy="755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412875"/>
            <a:ext cx="4189413" cy="468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1412875"/>
            <a:ext cx="4191000" cy="468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412875"/>
            <a:ext cx="4189413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1412875"/>
            <a:ext cx="4191000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pt-P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6962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12875"/>
            <a:ext cx="8532813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523038"/>
            <a:ext cx="23399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1052513"/>
            <a:ext cx="9144000" cy="71437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676767">
                  <a:gamma/>
                  <a:tint val="10196"/>
                  <a:invGamma/>
                </a:srgbClr>
              </a:gs>
              <a:gs pos="100000">
                <a:srgbClr val="676767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graphicFrame>
        <p:nvGraphicFramePr>
          <p:cNvPr id="1026" name="Object 17"/>
          <p:cNvGraphicFramePr>
            <a:graphicFrameLocks noChangeAspect="1"/>
          </p:cNvGraphicFramePr>
          <p:nvPr/>
        </p:nvGraphicFramePr>
        <p:xfrm>
          <a:off x="0" y="0"/>
          <a:ext cx="927100" cy="1016000"/>
        </p:xfrm>
        <a:graphic>
          <a:graphicData uri="http://schemas.openxmlformats.org/presentationml/2006/ole">
            <p:oleObj spid="_x0000_s1026" name="Bitmap Image" r:id="rId15" imgW="1324160" imgH="1647619" progId="">
              <p:embed/>
            </p:oleObj>
          </a:graphicData>
        </a:graphic>
      </p:graphicFrame>
      <p:sp>
        <p:nvSpPr>
          <p:cNvPr id="16402" name="Rectangle 18"/>
          <p:cNvSpPr>
            <a:spLocks noChangeArrowheads="1"/>
          </p:cNvSpPr>
          <p:nvPr/>
        </p:nvSpPr>
        <p:spPr bwMode="auto">
          <a:xfrm rot="16200000" flipH="1">
            <a:off x="430213" y="455612"/>
            <a:ext cx="990600" cy="79375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676767">
                  <a:gamma/>
                  <a:tint val="10196"/>
                  <a:invGamma/>
                </a:srgbClr>
              </a:gs>
              <a:gs pos="100000">
                <a:srgbClr val="676767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 rot="5400000" flipH="1" flipV="1">
            <a:off x="498475" y="466725"/>
            <a:ext cx="1016000" cy="82550"/>
          </a:xfrm>
          <a:prstGeom prst="rect">
            <a:avLst/>
          </a:prstGeom>
          <a:gradFill rotWithShape="0">
            <a:gsLst>
              <a:gs pos="0">
                <a:srgbClr val="676767">
                  <a:gamma/>
                  <a:shade val="0"/>
                  <a:invGamma/>
                </a:srgbClr>
              </a:gs>
              <a:gs pos="50000">
                <a:srgbClr val="676767"/>
              </a:gs>
              <a:gs pos="100000">
                <a:srgbClr val="676767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981075"/>
            <a:ext cx="9144000" cy="39688"/>
          </a:xfrm>
          <a:prstGeom prst="rect">
            <a:avLst/>
          </a:prstGeom>
          <a:gradFill rotWithShape="0">
            <a:gsLst>
              <a:gs pos="0">
                <a:srgbClr val="676767">
                  <a:gamma/>
                  <a:shade val="0"/>
                  <a:invGamma/>
                </a:srgbClr>
              </a:gs>
              <a:gs pos="50000">
                <a:srgbClr val="676767"/>
              </a:gs>
              <a:gs pos="100000">
                <a:srgbClr val="676767">
                  <a:gamma/>
                  <a:shade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PT" dirty="0" smtClean="0"/>
              <a:t>VII - Boas Práticas para Desenhar </a:t>
            </a:r>
            <a:r>
              <a:rPr lang="pt-PT" i="1" dirty="0" err="1" smtClean="0"/>
              <a:t>Forms</a:t>
            </a:r>
            <a:endParaRPr lang="pt-PT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sz="2400" dirty="0" smtClean="0"/>
              <a:t>António Palma dos Reis</a:t>
            </a:r>
            <a:br>
              <a:rPr lang="pt-PT" sz="2400" dirty="0" smtClean="0"/>
            </a:br>
            <a:r>
              <a:rPr lang="pt-PT" sz="2400" dirty="0" smtClean="0"/>
              <a:t>Aristides Sousa Mendes</a:t>
            </a:r>
            <a:br>
              <a:rPr lang="pt-PT" sz="2400" dirty="0" smtClean="0"/>
            </a:br>
            <a:r>
              <a:rPr lang="pt-PT" sz="2400" dirty="0" smtClean="0"/>
              <a:t>Filipa Pires da Silva</a:t>
            </a:r>
            <a:br>
              <a:rPr lang="pt-PT" sz="2400" dirty="0" smtClean="0"/>
            </a:br>
            <a:r>
              <a:rPr lang="pt-PT" sz="2400" dirty="0" err="1" smtClean="0"/>
              <a:t>Winnie</a:t>
            </a:r>
            <a:r>
              <a:rPr lang="pt-PT" sz="2400" dirty="0" smtClean="0"/>
              <a:t> Picoto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Layouts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87" y="3184526"/>
            <a:ext cx="8532813" cy="3292474"/>
          </a:xfrm>
        </p:spPr>
        <p:txBody>
          <a:bodyPr/>
          <a:lstStyle/>
          <a:p>
            <a:r>
              <a:rPr lang="en-US" sz="3000" dirty="0" smtClean="0"/>
              <a:t>Os layouts </a:t>
            </a:r>
            <a:r>
              <a:rPr lang="en-US" sz="3000" dirty="0" err="1" smtClean="0"/>
              <a:t>utilizados</a:t>
            </a:r>
            <a:r>
              <a:rPr lang="en-US" sz="3000" dirty="0" smtClean="0"/>
              <a:t> </a:t>
            </a:r>
            <a:r>
              <a:rPr lang="en-US" sz="3000" dirty="0" err="1" smtClean="0"/>
              <a:t>devem</a:t>
            </a:r>
            <a:r>
              <a:rPr lang="en-US" sz="3000" dirty="0" smtClean="0"/>
              <a:t> ser simples e </a:t>
            </a:r>
            <a:r>
              <a:rPr lang="en-US" sz="3000" dirty="0" err="1" smtClean="0"/>
              <a:t>claros</a:t>
            </a:r>
            <a:endParaRPr lang="en-US" sz="3000" dirty="0" smtClean="0"/>
          </a:p>
          <a:p>
            <a:r>
              <a:rPr lang="en-US" sz="3000" dirty="0" err="1" smtClean="0"/>
              <a:t>Quando</a:t>
            </a:r>
            <a:r>
              <a:rPr lang="en-US" sz="3000" dirty="0" smtClean="0"/>
              <a:t> </a:t>
            </a:r>
            <a:r>
              <a:rPr lang="en-US" sz="3000" dirty="0" err="1" smtClean="0"/>
              <a:t>estamos</a:t>
            </a:r>
            <a:r>
              <a:rPr lang="en-US" sz="3000" dirty="0" smtClean="0"/>
              <a:t> a </a:t>
            </a:r>
            <a:r>
              <a:rPr lang="en-US" sz="3000" dirty="0" err="1" smtClean="0"/>
              <a:t>desenvolver</a:t>
            </a:r>
            <a:r>
              <a:rPr lang="en-US" sz="3000" dirty="0" smtClean="0"/>
              <a:t> </a:t>
            </a:r>
            <a:r>
              <a:rPr lang="en-US" sz="3000" dirty="0" err="1" smtClean="0"/>
              <a:t>formulários</a:t>
            </a:r>
            <a:r>
              <a:rPr lang="en-US" sz="3000" dirty="0" smtClean="0"/>
              <a:t> </a:t>
            </a:r>
            <a:r>
              <a:rPr lang="en-US" sz="3000" dirty="0" err="1" smtClean="0"/>
              <a:t>devemos</a:t>
            </a:r>
            <a:r>
              <a:rPr lang="en-US" sz="3000" dirty="0" smtClean="0"/>
              <a:t> </a:t>
            </a:r>
            <a:r>
              <a:rPr lang="en-US" sz="3000" dirty="0" err="1" smtClean="0"/>
              <a:t>separá</a:t>
            </a:r>
            <a:r>
              <a:rPr lang="en-US" sz="3000" dirty="0" smtClean="0"/>
              <a:t>-los </a:t>
            </a:r>
            <a:r>
              <a:rPr lang="en-US" sz="3000" dirty="0" err="1" smtClean="0"/>
              <a:t>em</a:t>
            </a:r>
            <a:r>
              <a:rPr lang="en-US" sz="3000" dirty="0" smtClean="0"/>
              <a:t> </a:t>
            </a:r>
            <a:r>
              <a:rPr lang="en-US" sz="3000" dirty="0" err="1" smtClean="0"/>
              <a:t>secções</a:t>
            </a:r>
            <a:r>
              <a:rPr lang="en-US" sz="3000" dirty="0" smtClean="0"/>
              <a:t> com sub-</a:t>
            </a:r>
            <a:r>
              <a:rPr lang="en-US" sz="3000" dirty="0" err="1" smtClean="0"/>
              <a:t>títulos</a:t>
            </a:r>
            <a:r>
              <a:rPr lang="en-US" sz="3000" dirty="0" smtClean="0"/>
              <a:t> </a:t>
            </a:r>
            <a:r>
              <a:rPr lang="en-US" sz="3000" dirty="0" err="1" smtClean="0"/>
              <a:t>apropriados</a:t>
            </a:r>
            <a:endParaRPr lang="en-US" sz="3000" dirty="0" smtClean="0"/>
          </a:p>
          <a:p>
            <a:pPr lvl="1"/>
            <a:r>
              <a:rPr lang="en-US" dirty="0" err="1" smtClean="0"/>
              <a:t>Ajuda</a:t>
            </a:r>
            <a:r>
              <a:rPr lang="en-US" dirty="0" smtClean="0"/>
              <a:t> o </a:t>
            </a:r>
            <a:r>
              <a:rPr lang="en-US" dirty="0" err="1" smtClean="0"/>
              <a:t>utilizador</a:t>
            </a:r>
            <a:r>
              <a:rPr lang="en-US" dirty="0" smtClean="0"/>
              <a:t> a </a:t>
            </a:r>
            <a:r>
              <a:rPr lang="en-US" dirty="0" err="1" smtClean="0"/>
              <a:t>entender</a:t>
            </a:r>
            <a:r>
              <a:rPr lang="en-US" dirty="0" smtClean="0"/>
              <a:t>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a ser </a:t>
            </a:r>
            <a:r>
              <a:rPr lang="en-US" dirty="0" err="1" smtClean="0"/>
              <a:t>pedido</a:t>
            </a:r>
            <a:endParaRPr lang="en-US" dirty="0" smtClean="0"/>
          </a:p>
          <a:p>
            <a:pPr lvl="1"/>
            <a:r>
              <a:rPr lang="en-US" dirty="0" err="1" smtClean="0"/>
              <a:t>Encoraja</a:t>
            </a:r>
            <a:r>
              <a:rPr lang="en-US" dirty="0" smtClean="0"/>
              <a:t> o </a:t>
            </a:r>
            <a:r>
              <a:rPr lang="en-US" dirty="0" err="1" smtClean="0"/>
              <a:t>arquitecto</a:t>
            </a:r>
            <a:r>
              <a:rPr lang="en-US" dirty="0" smtClean="0"/>
              <a:t> a </a:t>
            </a:r>
            <a:r>
              <a:rPr lang="en-US" dirty="0" err="1" smtClean="0"/>
              <a:t>posicionar</a:t>
            </a:r>
            <a:r>
              <a:rPr lang="en-US" dirty="0" smtClean="0"/>
              <a:t> as </a:t>
            </a:r>
            <a:r>
              <a:rPr lang="en-US" dirty="0" err="1" smtClean="0"/>
              <a:t>entradas</a:t>
            </a:r>
            <a:r>
              <a:rPr lang="en-US" dirty="0" smtClean="0"/>
              <a:t> de dados </a:t>
            </a:r>
            <a:r>
              <a:rPr lang="en-US" dirty="0" err="1" smtClean="0"/>
              <a:t>numa</a:t>
            </a:r>
            <a:r>
              <a:rPr lang="en-US" dirty="0" smtClean="0"/>
              <a:t> </a:t>
            </a:r>
            <a:r>
              <a:rPr lang="en-US" dirty="0" err="1" smtClean="0"/>
              <a:t>sequencia</a:t>
            </a:r>
            <a:r>
              <a:rPr lang="en-US" dirty="0" smtClean="0"/>
              <a:t> </a:t>
            </a:r>
            <a:r>
              <a:rPr lang="en-US" dirty="0" err="1" smtClean="0"/>
              <a:t>lógica</a:t>
            </a:r>
            <a:endParaRPr lang="pt-PT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801" y="1219200"/>
            <a:ext cx="5943600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 layout é </a:t>
            </a:r>
            <a:r>
              <a:rPr kumimoji="0" lang="en-US" sz="3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uma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parte do design </a:t>
            </a:r>
            <a:r>
              <a:rPr kumimoji="0" lang="en-US" sz="3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gráfico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lida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 a forma e </a:t>
            </a:r>
            <a:r>
              <a:rPr kumimoji="0" lang="en-US" sz="3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estilo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en-US" sz="3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como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 </a:t>
            </a:r>
            <a:r>
              <a:rPr kumimoji="0" lang="en-US" sz="3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articulam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elementos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interface</a:t>
            </a:r>
            <a:endParaRPr kumimoji="0" lang="pt-PT" sz="3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5" name="Picture 4" descr="layou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990600"/>
            <a:ext cx="3185004" cy="227244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Fontes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371600"/>
            <a:ext cx="8532813" cy="5486400"/>
          </a:xfrm>
        </p:spPr>
        <p:txBody>
          <a:bodyPr>
            <a:normAutofit fontScale="77500" lnSpcReduction="20000"/>
          </a:bodyPr>
          <a:lstStyle/>
          <a:p>
            <a:r>
              <a:rPr lang="pt-PT" dirty="0" smtClean="0"/>
              <a:t>Fontes </a:t>
            </a:r>
            <a:r>
              <a:rPr lang="pt-PT" dirty="0" err="1" smtClean="0"/>
              <a:t>mono-espaçadas</a:t>
            </a:r>
            <a:r>
              <a:rPr lang="pt-PT" dirty="0" smtClean="0"/>
              <a:t>:</a:t>
            </a:r>
            <a:r>
              <a:rPr lang="pt-PT" dirty="0"/>
              <a:t> </a:t>
            </a:r>
            <a:endParaRPr lang="pt-PT" dirty="0" smtClean="0"/>
          </a:p>
          <a:p>
            <a:pPr lvl="1"/>
            <a:r>
              <a:rPr lang="pt-PT" dirty="0" smtClean="0"/>
              <a:t>cada </a:t>
            </a:r>
            <a:r>
              <a:rPr lang="pt-PT" dirty="0" err="1" smtClean="0"/>
              <a:t>caracter</a:t>
            </a:r>
            <a:r>
              <a:rPr lang="pt-PT" dirty="0" smtClean="0"/>
              <a:t> ocupa o mesmo espaço horizontal independentemente da forma que possui, exemplo </a:t>
            </a:r>
            <a:r>
              <a:rPr lang="pt-PT" dirty="0" err="1" smtClean="0">
                <a:latin typeface="Courier New" pitchFamily="49" charset="0"/>
                <a:cs typeface="Courier New" pitchFamily="49" charset="0"/>
              </a:rPr>
              <a:t>Courier</a:t>
            </a:r>
            <a:endParaRPr lang="pt-PT" dirty="0" smtClean="0"/>
          </a:p>
          <a:p>
            <a:r>
              <a:rPr lang="pt-PT" dirty="0" smtClean="0"/>
              <a:t>Fontes proporcionais:</a:t>
            </a:r>
          </a:p>
          <a:p>
            <a:pPr lvl="1"/>
            <a:r>
              <a:rPr lang="pt-PT" dirty="0" smtClean="0"/>
              <a:t>O espaço ocupado por cada letra depende da largura da sua forma, exemplo </a:t>
            </a:r>
            <a:r>
              <a:rPr lang="pt-PT" dirty="0" err="1" smtClean="0"/>
              <a:t>Times</a:t>
            </a:r>
            <a:r>
              <a:rPr lang="pt-PT" dirty="0" smtClean="0"/>
              <a:t> </a:t>
            </a:r>
            <a:r>
              <a:rPr lang="pt-PT" dirty="0" err="1" smtClean="0"/>
              <a:t>New</a:t>
            </a:r>
            <a:r>
              <a:rPr lang="pt-PT" dirty="0" smtClean="0"/>
              <a:t> </a:t>
            </a:r>
            <a:r>
              <a:rPr lang="pt-PT" dirty="0" err="1" smtClean="0"/>
              <a:t>Roman</a:t>
            </a:r>
            <a:endParaRPr lang="pt-PT" dirty="0" smtClean="0"/>
          </a:p>
          <a:p>
            <a:pPr lvl="1"/>
            <a:r>
              <a:rPr lang="pt-PT" dirty="0" smtClean="0"/>
              <a:t>Produzem texto mais legível do que as fontes </a:t>
            </a:r>
            <a:r>
              <a:rPr lang="pt-PT" dirty="0" err="1" smtClean="0"/>
              <a:t>mono-espaçadas</a:t>
            </a:r>
            <a:endParaRPr lang="pt-PT" dirty="0" smtClean="0"/>
          </a:p>
          <a:p>
            <a:r>
              <a:rPr lang="pt-PT" dirty="0" smtClean="0"/>
              <a:t>Fontes com e sem </a:t>
            </a:r>
            <a:r>
              <a:rPr lang="pt-PT" dirty="0" err="1" smtClean="0"/>
              <a:t>serif</a:t>
            </a:r>
            <a:r>
              <a:rPr lang="pt-PT" dirty="0" smtClean="0"/>
              <a:t>:</a:t>
            </a:r>
          </a:p>
          <a:p>
            <a:pPr lvl="1"/>
            <a:r>
              <a:rPr lang="pt-PT" dirty="0" smtClean="0"/>
              <a:t>Os </a:t>
            </a:r>
            <a:r>
              <a:rPr lang="pt-PT" dirty="0" err="1" smtClean="0"/>
              <a:t>serifs</a:t>
            </a:r>
            <a:r>
              <a:rPr lang="pt-PT" dirty="0" smtClean="0"/>
              <a:t> são traços minúsculos que se acrescentam às extremidades dos </a:t>
            </a:r>
            <a:r>
              <a:rPr lang="pt-PT" dirty="0" err="1" smtClean="0"/>
              <a:t>glifos</a:t>
            </a:r>
            <a:endParaRPr lang="pt-PT" dirty="0" smtClean="0"/>
          </a:p>
          <a:p>
            <a:pPr lvl="1"/>
            <a:r>
              <a:rPr lang="pt-PT" dirty="0" smtClean="0"/>
              <a:t>Fontes com </a:t>
            </a:r>
            <a:r>
              <a:rPr lang="pt-PT" dirty="0" err="1" smtClean="0"/>
              <a:t>serif</a:t>
            </a:r>
            <a:r>
              <a:rPr lang="pt-PT" dirty="0" smtClean="0"/>
              <a:t> são mais difíceis de ler em ecrãs do que em papel, por exemplo a fonte </a:t>
            </a:r>
            <a:r>
              <a:rPr lang="pt-PT" dirty="0" err="1" smtClean="0"/>
              <a:t>Times</a:t>
            </a:r>
            <a:r>
              <a:rPr lang="pt-PT" dirty="0" smtClean="0"/>
              <a:t> </a:t>
            </a:r>
            <a:r>
              <a:rPr lang="pt-PT" dirty="0" err="1" smtClean="0"/>
              <a:t>New</a:t>
            </a:r>
            <a:r>
              <a:rPr lang="pt-PT" dirty="0" smtClean="0"/>
              <a:t> </a:t>
            </a:r>
            <a:r>
              <a:rPr lang="pt-PT" dirty="0" err="1" smtClean="0"/>
              <a:t>Roman</a:t>
            </a:r>
            <a:endParaRPr lang="pt-PT" dirty="0" smtClean="0"/>
          </a:p>
          <a:p>
            <a:pPr lvl="1"/>
            <a:r>
              <a:rPr lang="pt-PT" dirty="0" smtClean="0"/>
              <a:t>Fontes sem </a:t>
            </a:r>
            <a:r>
              <a:rPr lang="pt-PT" dirty="0" err="1" smtClean="0"/>
              <a:t>serif</a:t>
            </a:r>
            <a:r>
              <a:rPr lang="pt-PT" dirty="0" smtClean="0"/>
              <a:t> são mais adequadas para elementos como títulos de janelas e itens de menus de aplicações, por possuírem uma aparência mais simples e despretensiosa, exemplo </a:t>
            </a:r>
            <a:r>
              <a:rPr lang="pt-PT" dirty="0" err="1" smtClean="0">
                <a:latin typeface="Arial" pitchFamily="34" charset="0"/>
                <a:cs typeface="Arial" pitchFamily="34" charset="0"/>
              </a:rPr>
              <a:t>Arial</a:t>
            </a:r>
            <a:endParaRPr lang="pt-PT" dirty="0" smtClean="0"/>
          </a:p>
          <a:p>
            <a:endParaRPr lang="pt-PT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Fontes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219200"/>
            <a:ext cx="8532813" cy="5638800"/>
          </a:xfrm>
        </p:spPr>
        <p:txBody>
          <a:bodyPr/>
          <a:lstStyle/>
          <a:p>
            <a:r>
              <a:rPr lang="pt-PT" sz="2500" dirty="0" smtClean="0"/>
              <a:t>Fontes com forma itálica:</a:t>
            </a:r>
          </a:p>
          <a:p>
            <a:pPr lvl="1"/>
            <a:r>
              <a:rPr lang="pt-PT" sz="2200" dirty="0" smtClean="0"/>
              <a:t>As linhas verticais dos caracteres têm uma inclinação para a </a:t>
            </a:r>
            <a:r>
              <a:rPr lang="pt-PT" sz="2200" i="1" dirty="0" smtClean="0"/>
              <a:t>direita</a:t>
            </a:r>
          </a:p>
          <a:p>
            <a:pPr lvl="1"/>
            <a:r>
              <a:rPr lang="pt-PT" sz="2200" dirty="0" smtClean="0"/>
              <a:t>São normalmente utilizadas para identificar palavras e expressões em idiomas estrangeiros ou quando se pretende dar ênfase a um conceito</a:t>
            </a:r>
          </a:p>
          <a:p>
            <a:pPr lvl="1"/>
            <a:r>
              <a:rPr lang="pt-PT" sz="2200" dirty="0" smtClean="0"/>
              <a:t>A maioria das fontes itálicas constituí variações às fontes verticais, contudo há fontes que já têm essa aparência, exemplo </a:t>
            </a:r>
            <a:r>
              <a:rPr lang="pt-PT" sz="2200" dirty="0" smtClean="0">
                <a:latin typeface="Lucida Calligraphy" pitchFamily="66" charset="0"/>
              </a:rPr>
              <a:t>Lucinda </a:t>
            </a:r>
            <a:r>
              <a:rPr lang="pt-PT" sz="2200" dirty="0" err="1" smtClean="0">
                <a:latin typeface="Lucida Calligraphy" pitchFamily="66" charset="0"/>
              </a:rPr>
              <a:t>Calligraphy</a:t>
            </a:r>
            <a:endParaRPr lang="pt-PT" sz="2200" dirty="0" smtClean="0">
              <a:latin typeface="Lucida Calligraphy" pitchFamily="66" charset="0"/>
            </a:endParaRPr>
          </a:p>
          <a:p>
            <a:r>
              <a:rPr lang="pt-PT" sz="2500" dirty="0" smtClean="0"/>
              <a:t>Fontes pesadas:</a:t>
            </a:r>
          </a:p>
          <a:p>
            <a:pPr lvl="1"/>
            <a:r>
              <a:rPr lang="pt-PT" sz="2200" dirty="0" smtClean="0"/>
              <a:t>Peso na espessura do traço, conhecidas como </a:t>
            </a:r>
            <a:r>
              <a:rPr lang="pt-PT" sz="2200" b="1" dirty="0" smtClean="0"/>
              <a:t>negrito</a:t>
            </a:r>
            <a:r>
              <a:rPr lang="pt-PT" sz="2200" dirty="0" smtClean="0"/>
              <a:t> ou </a:t>
            </a:r>
            <a:r>
              <a:rPr lang="pt-PT" sz="2200" b="1" dirty="0" err="1" smtClean="0"/>
              <a:t>bold</a:t>
            </a:r>
            <a:endParaRPr lang="pt-PT" sz="2200" b="1" dirty="0" smtClean="0"/>
          </a:p>
          <a:p>
            <a:pPr lvl="1"/>
            <a:r>
              <a:rPr lang="pt-PT" sz="2200" dirty="0" smtClean="0"/>
              <a:t>São intrusivas e devem ser reservadas para assinalar cabeçalhos ou para destacar palavras ou conceitos chave</a:t>
            </a:r>
          </a:p>
          <a:p>
            <a:pPr lvl="1"/>
            <a:r>
              <a:rPr lang="pt-PT" sz="2200" dirty="0" smtClean="0"/>
              <a:t>São muito utilizadas para títulos de janelas e itens de menus de aplicações</a:t>
            </a:r>
            <a:endParaRPr lang="pt-PT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Fontes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431925"/>
            <a:ext cx="8532813" cy="5197475"/>
          </a:xfrm>
        </p:spPr>
        <p:txBody>
          <a:bodyPr/>
          <a:lstStyle/>
          <a:p>
            <a:r>
              <a:rPr lang="pt-PT" sz="2500" dirty="0" smtClean="0"/>
              <a:t>Fontes para texto contínuo e isolado:</a:t>
            </a:r>
          </a:p>
          <a:p>
            <a:pPr lvl="1"/>
            <a:r>
              <a:rPr lang="pt-PT" sz="2200" dirty="0" smtClean="0"/>
              <a:t>Fontes para texto contínuo são as usadas no texto corpo de um livro ou artigo</a:t>
            </a:r>
          </a:p>
          <a:p>
            <a:pPr lvl="1"/>
            <a:r>
              <a:rPr lang="pt-PT" sz="2200" dirty="0" smtClean="0"/>
              <a:t>Texto isolado são pequenos pedaços de texto, tais como cabeçalhos, sinais, slogans ou posters publicitários</a:t>
            </a:r>
          </a:p>
          <a:p>
            <a:pPr lvl="1"/>
            <a:r>
              <a:rPr lang="pt-PT" sz="2200" dirty="0" smtClean="0"/>
              <a:t>As fontes de texto isolado podem dividir-se em fontes decorativas, e.g. </a:t>
            </a:r>
            <a:r>
              <a:rPr lang="pt-PT" sz="2200" dirty="0" err="1" smtClean="0">
                <a:latin typeface="Algerian" pitchFamily="82" charset="0"/>
              </a:rPr>
              <a:t>Algerian</a:t>
            </a:r>
            <a:r>
              <a:rPr lang="pt-PT" sz="2200" dirty="0" smtClean="0"/>
              <a:t>, que são desaconselhadas para o corpo do texto, e fontes de cabeçalho, e.g. </a:t>
            </a:r>
            <a:r>
              <a:rPr lang="pt-PT" sz="2200" dirty="0" err="1" smtClean="0">
                <a:latin typeface="Bauhaus 93" pitchFamily="82" charset="0"/>
              </a:rPr>
              <a:t>Bauhaus</a:t>
            </a:r>
            <a:r>
              <a:rPr lang="pt-PT" sz="2200" dirty="0" smtClean="0">
                <a:latin typeface="Bauhaus 93" pitchFamily="82" charset="0"/>
              </a:rPr>
              <a:t> 93</a:t>
            </a:r>
            <a:r>
              <a:rPr lang="pt-PT" sz="2200" dirty="0" smtClean="0"/>
              <a:t>, que se utilizam em situações onde se pretende captar a atenção do leitor</a:t>
            </a:r>
          </a:p>
          <a:p>
            <a:r>
              <a:rPr lang="pt-PT" sz="2500" dirty="0" smtClean="0"/>
              <a:t>As fontes de texto contínuo devem ser discretas e fáceis de ler, de forma a evitarem a fadiga quando o texto é lido por longos períodos de tempo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Fontes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987" y="1524000"/>
            <a:ext cx="8532813" cy="1066800"/>
          </a:xfrm>
        </p:spPr>
        <p:txBody>
          <a:bodyPr/>
          <a:lstStyle/>
          <a:p>
            <a:r>
              <a:rPr lang="pt-PT" dirty="0" smtClean="0"/>
              <a:t>Dicas: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438400"/>
          <a:ext cx="8458200" cy="3718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458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200" dirty="0" smtClean="0"/>
                        <a:t>Uma fonte é tanto mais discreta quanto mais familiar for para o leitor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200" dirty="0" smtClean="0"/>
                        <a:t>Para texto contínuo a fonte tende a ser sem itálico ou </a:t>
                      </a:r>
                      <a:r>
                        <a:rPr lang="pt-PT" sz="2200" dirty="0" err="1" smtClean="0"/>
                        <a:t>bold</a:t>
                      </a:r>
                      <a:r>
                        <a:rPr lang="pt-PT" sz="2200" dirty="0" smtClean="0"/>
                        <a:t> e com </a:t>
                      </a:r>
                      <a:r>
                        <a:rPr lang="pt-PT" sz="2200" dirty="0" err="1" smtClean="0"/>
                        <a:t>serif</a:t>
                      </a:r>
                      <a:endParaRPr lang="pt-PT" sz="2200" dirty="0" smtClean="0"/>
                    </a:p>
                    <a:p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200" dirty="0" smtClean="0"/>
                        <a:t>Para texto isolado as fontes tendem a ser menos conservadoras e mais intrusivas</a:t>
                      </a:r>
                    </a:p>
                    <a:p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200" dirty="0" smtClean="0"/>
                        <a:t>Deve evitar-se a utilização de passagens longas de texto:</a:t>
                      </a:r>
                    </a:p>
                    <a:p>
                      <a:pPr marL="4572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PT" sz="2200" dirty="0" smtClean="0"/>
                        <a:t> Estas passagens tendem a ser cansativas de ler no ecrã e dão origem a ecrãs pesados e incómodos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Cor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1" y="1412875"/>
            <a:ext cx="8439149" cy="5003800"/>
          </a:xfrm>
        </p:spPr>
        <p:txBody>
          <a:bodyPr/>
          <a:lstStyle/>
          <a:p>
            <a:r>
              <a:rPr lang="pt-PT" dirty="0" smtClean="0"/>
              <a:t>A utilização da cor nas interfaces é um aspecto ergonómico </a:t>
            </a:r>
          </a:p>
        </p:txBody>
      </p:sp>
      <p:pic>
        <p:nvPicPr>
          <p:cNvPr id="4" name="Picture 3" descr="color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4114799"/>
            <a:ext cx="1752600" cy="2743201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4800" y="2590800"/>
            <a:ext cx="7448549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t-P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Recomendações sobre a utilização da cor: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pt-PT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As cores utilizadas nas interfaces devem ser tão distintas quanto possível e essa distinção não deve ser afectada por alterações no contraste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pt-PT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Sempre que se utilize a cor como um indicador, deve incluir-se informação adicional, para contemplar os utilizadores com deficiências em termos de percepção de cor</a:t>
            </a:r>
            <a:endParaRPr kumimoji="0" lang="pt-PT" sz="2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100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Cor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295400"/>
            <a:ext cx="8077199" cy="5121275"/>
          </a:xfrm>
        </p:spPr>
        <p:txBody>
          <a:bodyPr/>
          <a:lstStyle/>
          <a:p>
            <a:pPr lvl="1"/>
            <a:r>
              <a:rPr lang="pt-PT" sz="2500" dirty="0" smtClean="0"/>
              <a:t>A cor azul não deve ser utilizada para apresentar informação crítica</a:t>
            </a:r>
          </a:p>
          <a:p>
            <a:pPr lvl="1"/>
            <a:r>
              <a:rPr lang="pt-PT" sz="2500" dirty="0" smtClean="0"/>
              <a:t>A utilização de cor deve obedecer às convenções aceites e às espectativas do utilizador</a:t>
            </a:r>
          </a:p>
          <a:p>
            <a:pPr lvl="1"/>
            <a:r>
              <a:rPr lang="pt-PT" sz="2500" dirty="0" smtClean="0"/>
              <a:t>Devem apresentar-se contrastes</a:t>
            </a:r>
          </a:p>
          <a:p>
            <a:pPr lvl="2"/>
            <a:r>
              <a:rPr lang="pt-PT" sz="2100" dirty="0" smtClean="0"/>
              <a:t>Exemplo claro/escuro ou pequeno/grande</a:t>
            </a:r>
          </a:p>
          <a:p>
            <a:pPr lvl="1"/>
            <a:r>
              <a:rPr lang="pt-PT" sz="2500" dirty="0" smtClean="0"/>
              <a:t>Devem utilizar-se </a:t>
            </a:r>
            <a:r>
              <a:rPr lang="pt-PT" sz="2500" dirty="0"/>
              <a:t>sombras para </a:t>
            </a:r>
            <a:r>
              <a:rPr lang="pt-PT" sz="2500" dirty="0" smtClean="0"/>
              <a:t>objectos </a:t>
            </a:r>
            <a:r>
              <a:rPr lang="pt-PT" sz="2500" dirty="0"/>
              <a:t>gráficos e texto</a:t>
            </a:r>
          </a:p>
          <a:p>
            <a:pPr lvl="1"/>
            <a:r>
              <a:rPr lang="pt-PT" sz="2500" dirty="0" smtClean="0"/>
              <a:t>Devem utilizar-se de preferência </a:t>
            </a:r>
            <a:r>
              <a:rPr lang="pt-PT" sz="2500" dirty="0"/>
              <a:t>cores suaves em tonalidades pastel</a:t>
            </a:r>
          </a:p>
          <a:p>
            <a:pPr lvl="1"/>
            <a:endParaRPr lang="pt-PT" dirty="0"/>
          </a:p>
        </p:txBody>
      </p:sp>
      <p:pic>
        <p:nvPicPr>
          <p:cNvPr id="4" name="Picture 3" descr="semafaro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938" r="30218"/>
          <a:stretch>
            <a:fillRect/>
          </a:stretch>
        </p:blipFill>
        <p:spPr>
          <a:xfrm>
            <a:off x="7620000" y="2057400"/>
            <a:ext cx="1524000" cy="2895600"/>
          </a:xfrm>
          <a:prstGeom prst="rect">
            <a:avLst/>
          </a:prstGeom>
        </p:spPr>
      </p:pic>
      <p:pic>
        <p:nvPicPr>
          <p:cNvPr id="5" name="Picture 4" descr="colos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7065766" y="4979792"/>
            <a:ext cx="1670442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700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 evitar</a:t>
            </a:r>
            <a:endParaRPr lang="pt-PT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1397000"/>
          <a:ext cx="784860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Devem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evitar</a:t>
                      </a:r>
                      <a:r>
                        <a:rPr lang="en-US" dirty="0" smtClean="0"/>
                        <a:t>-se: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Cores berrantes e misturas de muitas cores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Ecrãs repletos de informação textual e gráfica para não se tornarem confusos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Humor vulgar ou animações repetitivas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Sons retumbantes, por exemplo de sinos, que ocorrem sempre que o utilizador faz um clique num botão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Molduras grossas e preenchidas com vários padrões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Estruturas de navegação que exigem mais do que 2 cliques do rato para sair da aplicação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5300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pplication_men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2133600"/>
            <a:ext cx="2140063" cy="2057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Menus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219200"/>
            <a:ext cx="8532813" cy="5197475"/>
          </a:xfrm>
        </p:spPr>
        <p:txBody>
          <a:bodyPr/>
          <a:lstStyle/>
          <a:p>
            <a:r>
              <a:rPr lang="pt-PT" dirty="0" smtClean="0"/>
              <a:t>Constituem uma técnica de interacção que permite apresentar ao utilizador um conjunto de opções ou comandos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23850" y="3048000"/>
            <a:ext cx="577215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t-P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designações das opções devem possuir um significado objectivo e informativo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t-P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Quando o cursor se encontra sobre uma opção esta deve ficar destacada</a:t>
            </a:r>
          </a:p>
        </p:txBody>
      </p:sp>
      <p:pic>
        <p:nvPicPr>
          <p:cNvPr id="5" name="Picture 4" descr="menu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4191000"/>
            <a:ext cx="1775318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5003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Menus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2813" cy="5003800"/>
          </a:xfrm>
        </p:spPr>
        <p:txBody>
          <a:bodyPr/>
          <a:lstStyle/>
          <a:p>
            <a:r>
              <a:rPr lang="pt-PT" dirty="0" smtClean="0"/>
              <a:t>Menus </a:t>
            </a:r>
            <a:r>
              <a:rPr lang="pt-PT" dirty="0"/>
              <a:t>com muitas opções são </a:t>
            </a:r>
            <a:r>
              <a:rPr lang="pt-PT" dirty="0" smtClean="0"/>
              <a:t>geralmente ineficientes</a:t>
            </a:r>
            <a:endParaRPr lang="pt-PT" dirty="0"/>
          </a:p>
          <a:p>
            <a:pPr lvl="1"/>
            <a:r>
              <a:rPr lang="pt-PT" dirty="0"/>
              <a:t>É preferível utilizar menus em cascata, com </a:t>
            </a:r>
            <a:r>
              <a:rPr lang="pt-PT" dirty="0" smtClean="0"/>
              <a:t>submenus</a:t>
            </a:r>
          </a:p>
          <a:p>
            <a:pPr lvl="1"/>
            <a:endParaRPr lang="pt-PT" dirty="0" smtClean="0"/>
          </a:p>
          <a:p>
            <a:pPr lvl="1"/>
            <a:endParaRPr lang="pt-PT" dirty="0"/>
          </a:p>
          <a:p>
            <a:r>
              <a:rPr lang="pt-PT" dirty="0" smtClean="0"/>
              <a:t>Os itens devem ser ordenados de acordo com a sua importância e frequência de utilização</a:t>
            </a:r>
          </a:p>
          <a:p>
            <a:r>
              <a:rPr lang="pt-PT" dirty="0" smtClean="0"/>
              <a:t>Opções opostas devem ser mantidas separadas de forma a evitar a sua utilização acidental</a:t>
            </a:r>
          </a:p>
          <a:p>
            <a:pPr lvl="1"/>
            <a:r>
              <a:rPr lang="pt-PT" dirty="0" smtClean="0"/>
              <a:t>Exemplo das opções “Guardar” e “Eliminar”</a:t>
            </a:r>
          </a:p>
          <a:p>
            <a:endParaRPr lang="pt-PT" dirty="0"/>
          </a:p>
        </p:txBody>
      </p:sp>
      <p:pic>
        <p:nvPicPr>
          <p:cNvPr id="4" name="Picture 3" descr="men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2609850"/>
            <a:ext cx="22860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74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Interfaces 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524001"/>
            <a:ext cx="8532813" cy="4892674"/>
          </a:xfrm>
        </p:spPr>
        <p:txBody>
          <a:bodyPr/>
          <a:lstStyle/>
          <a:p>
            <a:r>
              <a:rPr lang="pt-PT" dirty="0" smtClean="0"/>
              <a:t>Qualquer sistema informático destinado a ser utilizado por pessoas deve possuir uma interface simples e acessível de utilizar, que contribua para aumentar o desempenho do utilizador</a:t>
            </a:r>
          </a:p>
          <a:p>
            <a:r>
              <a:rPr lang="pt-PT" dirty="0" smtClean="0"/>
              <a:t>Uma interface simples é uma interface que exige o menor esforço de aprendizagem</a:t>
            </a:r>
          </a:p>
          <a:p>
            <a:endParaRPr lang="pt-PT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4953000"/>
            <a:ext cx="8153400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3200" dirty="0" smtClean="0"/>
              <a:t>A interface do utilizador é um aspecto crítico que dita o sucesso de uma aplicação informática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Botões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219200"/>
            <a:ext cx="8532813" cy="5197475"/>
          </a:xfrm>
        </p:spPr>
        <p:txBody>
          <a:bodyPr/>
          <a:lstStyle/>
          <a:p>
            <a:r>
              <a:rPr lang="pt-PT" dirty="0" smtClean="0"/>
              <a:t>São regiões individuais e isoladas contidas num ecrã que podem ser seleccionadas pelo utilizador para invocar operações específicas</a:t>
            </a:r>
          </a:p>
          <a:p>
            <a:r>
              <a:rPr lang="pt-PT" dirty="0" smtClean="0"/>
              <a:t>Existem 3 categorias principais:</a:t>
            </a:r>
          </a:p>
          <a:p>
            <a:pPr lvl="1"/>
            <a:r>
              <a:rPr lang="pt-PT" sz="2500" dirty="0" smtClean="0"/>
              <a:t>Botões de texto</a:t>
            </a:r>
          </a:p>
          <a:p>
            <a:pPr lvl="2"/>
            <a:r>
              <a:rPr lang="pt-PT" sz="2200" dirty="0" smtClean="0"/>
              <a:t>Botões de rádio (</a:t>
            </a:r>
            <a:r>
              <a:rPr lang="pt-PT" sz="2200" dirty="0" err="1" smtClean="0"/>
              <a:t>radio</a:t>
            </a:r>
            <a:r>
              <a:rPr lang="pt-PT" sz="2200" dirty="0" smtClean="0"/>
              <a:t> </a:t>
            </a:r>
            <a:r>
              <a:rPr lang="pt-PT" sz="2200" dirty="0" err="1" smtClean="0"/>
              <a:t>buttons</a:t>
            </a:r>
            <a:r>
              <a:rPr lang="pt-PT" sz="2200" dirty="0" smtClean="0"/>
              <a:t>)</a:t>
            </a:r>
          </a:p>
          <a:p>
            <a:pPr lvl="2"/>
            <a:r>
              <a:rPr lang="pt-PT" sz="2200" dirty="0" smtClean="0"/>
              <a:t>Caixas de verificação (</a:t>
            </a:r>
            <a:r>
              <a:rPr lang="pt-PT" sz="2200" dirty="0" err="1" smtClean="0"/>
              <a:t>check</a:t>
            </a:r>
            <a:r>
              <a:rPr lang="pt-PT" sz="2200" dirty="0" smtClean="0"/>
              <a:t> boxes)</a:t>
            </a:r>
          </a:p>
          <a:p>
            <a:pPr lvl="2"/>
            <a:r>
              <a:rPr lang="pt-PT" sz="2200" dirty="0" smtClean="0"/>
              <a:t>Botões de pressão (</a:t>
            </a:r>
            <a:r>
              <a:rPr lang="pt-PT" sz="2200" dirty="0" err="1" smtClean="0"/>
              <a:t>push</a:t>
            </a:r>
            <a:r>
              <a:rPr lang="pt-PT" sz="2200" dirty="0" smtClean="0"/>
              <a:t> </a:t>
            </a:r>
            <a:r>
              <a:rPr lang="pt-PT" sz="2200" dirty="0" err="1" smtClean="0"/>
              <a:t>buttons</a:t>
            </a:r>
            <a:r>
              <a:rPr lang="pt-PT" sz="2200" dirty="0" smtClean="0"/>
              <a:t>)</a:t>
            </a:r>
          </a:p>
          <a:p>
            <a:pPr lvl="2"/>
            <a:r>
              <a:rPr lang="pt-PT" sz="2200" dirty="0" smtClean="0"/>
              <a:t>Botões animados</a:t>
            </a:r>
          </a:p>
          <a:p>
            <a:pPr lvl="1"/>
            <a:r>
              <a:rPr lang="pt-PT" sz="2500" dirty="0" smtClean="0"/>
              <a:t>Botões gráficos: podem conter imagens ou gráficos alusivos ao tópico a que se referem</a:t>
            </a:r>
          </a:p>
          <a:p>
            <a:pPr lvl="1"/>
            <a:r>
              <a:rPr lang="pt-PT" sz="2500" dirty="0" smtClean="0"/>
              <a:t>Botões icónicos: idênticos aos ícones</a:t>
            </a:r>
          </a:p>
          <a:p>
            <a:endParaRPr lang="pt-PT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286000"/>
            <a:ext cx="210457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globe_button_24full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91150" y="3276600"/>
            <a:ext cx="3752850" cy="225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721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Botões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È importante incluir em todos os ecrãs da aplicação botões ou ícones que desempenham funções essenciais de navegação, tais como:</a:t>
            </a:r>
          </a:p>
          <a:p>
            <a:pPr lvl="1"/>
            <a:r>
              <a:rPr lang="pt-PT" sz="2500" dirty="0" smtClean="0"/>
              <a:t>Sair da aplicação em qualquer altura</a:t>
            </a:r>
          </a:p>
          <a:p>
            <a:pPr lvl="1"/>
            <a:r>
              <a:rPr lang="pt-PT" sz="2500" dirty="0" smtClean="0"/>
              <a:t>Cancelar uma actividade ou anular uma escolha</a:t>
            </a:r>
          </a:p>
          <a:p>
            <a:pPr lvl="1"/>
            <a:r>
              <a:rPr lang="pt-PT" sz="2500" dirty="0" smtClean="0"/>
              <a:t>Aceder a um mapa de navegação global da aplicação</a:t>
            </a:r>
          </a:p>
          <a:p>
            <a:r>
              <a:rPr lang="pt-PT" dirty="0" smtClean="0"/>
              <a:t>Os conjuntos de controlos, sejam botões, ícones ou menus devem ser agrupados logicamente, de modo a permitir o acesso rápido por parte do utilizador</a:t>
            </a:r>
          </a:p>
        </p:txBody>
      </p:sp>
    </p:spTree>
    <p:extLst>
      <p:ext uri="{BB962C8B-B14F-4D97-AF65-F5344CB8AC3E}">
        <p14:creationId xmlns:p14="http://schemas.microsoft.com/office/powerpoint/2010/main" xmlns="" val="391352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Caixas de Diálogo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São janelas informativas utilizadas na aplicação para atrair à atenção do utilizador para informações relevantes (erros, avisos, </a:t>
            </a:r>
            <a:r>
              <a:rPr lang="pt-PT" dirty="0" err="1" smtClean="0"/>
              <a:t>etc</a:t>
            </a:r>
            <a:r>
              <a:rPr lang="pt-PT" dirty="0" smtClean="0"/>
              <a:t>)</a:t>
            </a:r>
          </a:p>
          <a:p>
            <a:endParaRPr lang="pt-PT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770996"/>
            <a:ext cx="3657600" cy="1785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733800"/>
            <a:ext cx="432605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4695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Criação de Formulários - Elementos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412875"/>
            <a:ext cx="8667750" cy="644525"/>
          </a:xfrm>
        </p:spPr>
        <p:txBody>
          <a:bodyPr/>
          <a:lstStyle/>
          <a:p>
            <a:r>
              <a:rPr lang="en-US" dirty="0" err="1" smtClean="0"/>
              <a:t>Elementos</a:t>
            </a:r>
            <a:r>
              <a:rPr lang="en-US" dirty="0" smtClean="0"/>
              <a:t> </a:t>
            </a:r>
            <a:r>
              <a:rPr lang="en-US" dirty="0" err="1" smtClean="0"/>
              <a:t>comuns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criação</a:t>
            </a:r>
            <a:r>
              <a:rPr lang="en-US" dirty="0" smtClean="0"/>
              <a:t> de </a:t>
            </a:r>
            <a:r>
              <a:rPr lang="en-US" dirty="0" err="1" smtClean="0"/>
              <a:t>formulários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0198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A disposição defeituosa dos controlos pode conduzir à ineficiência e frustração do utilizador</a:t>
            </a:r>
          </a:p>
          <a:p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362200"/>
            <a:ext cx="2209800" cy="72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2438400"/>
            <a:ext cx="1660086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581400"/>
            <a:ext cx="2667001" cy="1091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select lis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53200" y="3962400"/>
            <a:ext cx="1666875" cy="17716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648200" y="396240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Lista</a:t>
            </a:r>
            <a:r>
              <a:rPr lang="en-US" sz="1600" dirty="0" smtClean="0"/>
              <a:t> de </a:t>
            </a:r>
            <a:r>
              <a:rPr lang="en-US" sz="1600" dirty="0" err="1" smtClean="0"/>
              <a:t>selecção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243840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Radio Button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30480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Campo</a:t>
            </a:r>
            <a:endParaRPr lang="en-US" sz="1600" dirty="0"/>
          </a:p>
        </p:txBody>
      </p:sp>
      <p:cxnSp>
        <p:nvCxnSpPr>
          <p:cNvPr id="14" name="Straight Arrow Connector 13"/>
          <p:cNvCxnSpPr>
            <a:stCxn id="12" idx="1"/>
          </p:cNvCxnSpPr>
          <p:nvPr/>
        </p:nvCxnSpPr>
        <p:spPr bwMode="auto">
          <a:xfrm rot="10800000">
            <a:off x="2057400" y="2743201"/>
            <a:ext cx="304800" cy="4740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00225" y="4953000"/>
            <a:ext cx="8667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381000" y="495300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Check Box</a:t>
            </a:r>
            <a:endParaRPr lang="en-US" sz="1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Criação de Formulários - Elementos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Dicas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Limite</a:t>
            </a:r>
            <a:r>
              <a:rPr lang="en-US" dirty="0" smtClean="0"/>
              <a:t> o </a:t>
            </a:r>
            <a:r>
              <a:rPr lang="en-US" dirty="0" err="1" smtClean="0"/>
              <a:t>número</a:t>
            </a:r>
            <a:r>
              <a:rPr lang="en-US" dirty="0" smtClean="0"/>
              <a:t> de items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listas</a:t>
            </a:r>
            <a:r>
              <a:rPr lang="en-US" dirty="0" smtClean="0"/>
              <a:t> de </a:t>
            </a:r>
            <a:r>
              <a:rPr lang="en-US" dirty="0" err="1" smtClean="0"/>
              <a:t>selecção</a:t>
            </a:r>
            <a:endParaRPr lang="en-US" dirty="0" smtClean="0"/>
          </a:p>
          <a:p>
            <a:pPr lvl="1"/>
            <a:r>
              <a:rPr lang="en-US" dirty="0" err="1" smtClean="0"/>
              <a:t>Listas</a:t>
            </a:r>
            <a:r>
              <a:rPr lang="en-US" dirty="0" smtClean="0"/>
              <a:t> de </a:t>
            </a:r>
            <a:r>
              <a:rPr lang="en-US" dirty="0" err="1" smtClean="0"/>
              <a:t>selecção</a:t>
            </a:r>
            <a:r>
              <a:rPr lang="en-US" dirty="0" smtClean="0"/>
              <a:t> com </a:t>
            </a:r>
            <a:r>
              <a:rPr lang="en-US" dirty="0" err="1" smtClean="0"/>
              <a:t>mais</a:t>
            </a:r>
            <a:r>
              <a:rPr lang="en-US" dirty="0" smtClean="0"/>
              <a:t> do </a:t>
            </a:r>
            <a:r>
              <a:rPr lang="en-US" dirty="0" err="1" smtClean="0"/>
              <a:t>que</a:t>
            </a:r>
            <a:r>
              <a:rPr lang="en-US" dirty="0" smtClean="0"/>
              <a:t> 100 items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só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dificeis</a:t>
            </a:r>
            <a:r>
              <a:rPr lang="en-US" dirty="0" smtClean="0"/>
              <a:t> de </a:t>
            </a:r>
            <a:r>
              <a:rPr lang="en-US" dirty="0" err="1" smtClean="0"/>
              <a:t>usar</a:t>
            </a:r>
            <a:r>
              <a:rPr lang="en-US" dirty="0" smtClean="0"/>
              <a:t>,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levar</a:t>
            </a:r>
            <a:r>
              <a:rPr lang="en-US" dirty="0" smtClean="0"/>
              <a:t> a </a:t>
            </a:r>
            <a:r>
              <a:rPr lang="en-US" dirty="0" err="1" smtClean="0"/>
              <a:t>problemas</a:t>
            </a:r>
            <a:r>
              <a:rPr lang="en-US" dirty="0" smtClean="0"/>
              <a:t> de performance</a:t>
            </a:r>
          </a:p>
          <a:p>
            <a:pPr lvl="1"/>
            <a:r>
              <a:rPr lang="en-US" dirty="0" err="1" smtClean="0"/>
              <a:t>Coloque</a:t>
            </a:r>
            <a:r>
              <a:rPr lang="en-US" dirty="0" smtClean="0"/>
              <a:t> as </a:t>
            </a:r>
            <a:r>
              <a:rPr lang="en-US" dirty="0" err="1" smtClean="0"/>
              <a:t>entradas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frequentemente</a:t>
            </a:r>
            <a:r>
              <a:rPr lang="en-US" dirty="0" smtClean="0"/>
              <a:t> </a:t>
            </a:r>
            <a:r>
              <a:rPr lang="en-US" dirty="0" err="1" smtClean="0"/>
              <a:t>seleccionadas</a:t>
            </a:r>
            <a:r>
              <a:rPr lang="en-US" dirty="0" smtClean="0"/>
              <a:t> no </a:t>
            </a:r>
            <a:r>
              <a:rPr lang="en-US" dirty="0" err="1" smtClean="0"/>
              <a:t>topo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de </a:t>
            </a:r>
            <a:r>
              <a:rPr lang="en-US" dirty="0" err="1" smtClean="0"/>
              <a:t>selecção</a:t>
            </a:r>
            <a:r>
              <a:rPr lang="en-US" dirty="0" smtClean="0"/>
              <a:t>, de </a:t>
            </a:r>
            <a:r>
              <a:rPr lang="en-US" i="1" dirty="0" smtClean="0"/>
              <a:t>checkboxes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de </a:t>
            </a:r>
            <a:r>
              <a:rPr lang="en-US" i="1" dirty="0" smtClean="0"/>
              <a:t>radio buttons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Tipicamente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i="1" dirty="0" smtClean="0"/>
              <a:t>checkboxes</a:t>
            </a:r>
            <a:r>
              <a:rPr lang="en-US" dirty="0" smtClean="0"/>
              <a:t> é </a:t>
            </a:r>
            <a:r>
              <a:rPr lang="en-US" dirty="0" err="1" smtClean="0"/>
              <a:t>usada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implementar</a:t>
            </a:r>
            <a:r>
              <a:rPr lang="en-US" dirty="0" smtClean="0"/>
              <a:t> </a:t>
            </a:r>
            <a:r>
              <a:rPr lang="en-US" dirty="0" err="1" smtClean="0"/>
              <a:t>escolhas</a:t>
            </a:r>
            <a:r>
              <a:rPr lang="en-US" dirty="0" smtClean="0"/>
              <a:t> de </a:t>
            </a:r>
            <a:r>
              <a:rPr lang="en-US" dirty="0" err="1" smtClean="0"/>
              <a:t>sim</a:t>
            </a:r>
            <a:r>
              <a:rPr lang="en-US" dirty="0" smtClean="0"/>
              <a:t>/</a:t>
            </a:r>
            <a:r>
              <a:rPr lang="en-US" dirty="0" err="1" smtClean="0"/>
              <a:t>não</a:t>
            </a:r>
            <a:r>
              <a:rPr lang="en-US" dirty="0" smtClean="0"/>
              <a:t>, </a:t>
            </a:r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utilizadores</a:t>
            </a:r>
            <a:r>
              <a:rPr lang="en-US" dirty="0" smtClean="0"/>
              <a:t> </a:t>
            </a:r>
            <a:r>
              <a:rPr lang="en-US" dirty="0" err="1" smtClean="0"/>
              <a:t>preferem</a:t>
            </a:r>
            <a:r>
              <a:rPr lang="en-US" dirty="0" smtClean="0"/>
              <a:t> </a:t>
            </a:r>
            <a:r>
              <a:rPr lang="en-US" i="1" dirty="0" smtClean="0"/>
              <a:t>radio buttons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apresente</a:t>
            </a:r>
            <a:r>
              <a:rPr lang="en-US" dirty="0" smtClean="0"/>
              <a:t> </a:t>
            </a:r>
            <a:r>
              <a:rPr lang="en-US" dirty="0" err="1" smtClean="0"/>
              <a:t>longas</a:t>
            </a:r>
            <a:r>
              <a:rPr lang="en-US" dirty="0" smtClean="0"/>
              <a:t> </a:t>
            </a:r>
            <a:r>
              <a:rPr lang="en-US" dirty="0" err="1" smtClean="0"/>
              <a:t>listas</a:t>
            </a:r>
            <a:r>
              <a:rPr lang="en-US" dirty="0" smtClean="0"/>
              <a:t> de </a:t>
            </a:r>
            <a:r>
              <a:rPr lang="en-US" i="1" dirty="0" smtClean="0"/>
              <a:t>checkboxes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i="1" dirty="0" smtClean="0"/>
              <a:t>radio buttons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Tanto</a:t>
            </a:r>
            <a:r>
              <a:rPr lang="en-US" dirty="0" smtClean="0"/>
              <a:t> as </a:t>
            </a:r>
            <a:r>
              <a:rPr lang="en-US" dirty="0" err="1" smtClean="0"/>
              <a:t>listas</a:t>
            </a:r>
            <a:r>
              <a:rPr lang="en-US" dirty="0" smtClean="0"/>
              <a:t> de </a:t>
            </a:r>
            <a:r>
              <a:rPr lang="en-US" dirty="0" err="1" smtClean="0"/>
              <a:t>selecção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i="1" dirty="0" smtClean="0"/>
              <a:t>radio buttons</a:t>
            </a:r>
            <a:r>
              <a:rPr lang="en-US" dirty="0" smtClean="0"/>
              <a:t> </a:t>
            </a:r>
            <a:r>
              <a:rPr lang="en-US" dirty="0" err="1" smtClean="0"/>
              <a:t>devem</a:t>
            </a:r>
            <a:r>
              <a:rPr lang="en-US" i="1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escolha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defeito</a:t>
            </a:r>
            <a:r>
              <a:rPr lang="en-US" dirty="0" smtClean="0"/>
              <a:t> </a:t>
            </a:r>
            <a:r>
              <a:rPr lang="en-US" dirty="0" err="1" smtClean="0"/>
              <a:t>seleccionada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Criação de Formulários - Estruturas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2813" cy="5197475"/>
          </a:xfrm>
        </p:spPr>
        <p:txBody>
          <a:bodyPr>
            <a:normAutofit/>
          </a:bodyPr>
          <a:lstStyle/>
          <a:p>
            <a:r>
              <a:rPr lang="pt-PT" dirty="0" err="1" smtClean="0"/>
              <a:t>Labels</a:t>
            </a:r>
            <a:r>
              <a:rPr lang="pt-PT" dirty="0" smtClean="0"/>
              <a:t> alinhadas ao topo</a:t>
            </a:r>
          </a:p>
          <a:p>
            <a:pPr lvl="1" indent="-252000">
              <a:spcBef>
                <a:spcPts val="400"/>
              </a:spcBef>
            </a:pPr>
            <a:r>
              <a:rPr lang="pt-PT" sz="2500" dirty="0" smtClean="0"/>
              <a:t>Deve ser usado quando os dados a recolher são familiares</a:t>
            </a:r>
          </a:p>
          <a:p>
            <a:pPr lvl="1" indent="-252000">
              <a:spcBef>
                <a:spcPts val="400"/>
              </a:spcBef>
            </a:pPr>
            <a:r>
              <a:rPr lang="pt-PT" sz="2500" dirty="0" smtClean="0"/>
              <a:t>Requer mais espaço vertical</a:t>
            </a:r>
          </a:p>
          <a:p>
            <a:pPr lvl="1" indent="-252000">
              <a:spcBef>
                <a:spcPts val="400"/>
              </a:spcBef>
            </a:pPr>
            <a:r>
              <a:rPr lang="pt-PT" sz="2500" dirty="0" smtClean="0"/>
              <a:t>O espaçamento ou contraste é vital para permitir um </a:t>
            </a:r>
            <a:r>
              <a:rPr lang="pt-PT" sz="2500" dirty="0" err="1" smtClean="0"/>
              <a:t>scanning</a:t>
            </a:r>
            <a:r>
              <a:rPr lang="pt-PT" sz="2500" dirty="0" smtClean="0"/>
              <a:t> eficiente</a:t>
            </a:r>
          </a:p>
          <a:p>
            <a:pPr lvl="1" indent="-252000">
              <a:spcBef>
                <a:spcPts val="400"/>
              </a:spcBef>
            </a:pPr>
            <a:r>
              <a:rPr lang="pt-PT" sz="2500" dirty="0" smtClean="0"/>
              <a:t>É flexível na localização e entradas complexas</a:t>
            </a:r>
          </a:p>
          <a:p>
            <a:pPr lvl="1" indent="-252000">
              <a:spcBef>
                <a:spcPts val="400"/>
              </a:spcBef>
            </a:pPr>
            <a:r>
              <a:rPr lang="pt-PT" sz="2500" dirty="0" smtClean="0"/>
              <a:t>Permite aos utilizadores capturarem a </a:t>
            </a:r>
            <a:r>
              <a:rPr lang="pt-PT" sz="2500" dirty="0" err="1" smtClean="0"/>
              <a:t>label</a:t>
            </a:r>
            <a:r>
              <a:rPr lang="pt-PT" sz="2500" dirty="0" smtClean="0"/>
              <a:t> e o respectivo campo com um único movimento dos olhos</a:t>
            </a:r>
          </a:p>
          <a:p>
            <a:pPr lvl="1" indent="-252000">
              <a:spcBef>
                <a:spcPts val="400"/>
              </a:spcBef>
            </a:pPr>
            <a:r>
              <a:rPr lang="pt-PT" sz="2500" dirty="0" smtClean="0"/>
              <a:t>Apresentam tempos de preenchimento mais rápidos</a:t>
            </a:r>
            <a:endParaRPr lang="pt-PT" sz="25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5029200"/>
            <a:ext cx="3105150" cy="1704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600200" y="5562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Processamento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rápido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>
            <a:off x="3048000" y="5867400"/>
            <a:ext cx="914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Criação de Formulários - Estruturas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Labels</a:t>
            </a:r>
            <a:r>
              <a:rPr lang="pt-PT" dirty="0" smtClean="0"/>
              <a:t> alinhadas à direita</a:t>
            </a:r>
          </a:p>
          <a:p>
            <a:pPr lvl="1"/>
            <a:r>
              <a:rPr lang="pt-PT" sz="2500" dirty="0" smtClean="0"/>
              <a:t>Permite uma clara associação entre a </a:t>
            </a:r>
            <a:r>
              <a:rPr lang="pt-PT" sz="2500" dirty="0" err="1" smtClean="0"/>
              <a:t>label</a:t>
            </a:r>
            <a:r>
              <a:rPr lang="pt-PT" sz="2500" dirty="0" smtClean="0"/>
              <a:t> e o campo</a:t>
            </a:r>
          </a:p>
          <a:p>
            <a:pPr lvl="1"/>
            <a:r>
              <a:rPr lang="pt-PT" sz="2500" dirty="0" smtClean="0"/>
              <a:t>Requer menos espaço vertical</a:t>
            </a:r>
          </a:p>
          <a:p>
            <a:pPr lvl="1"/>
            <a:r>
              <a:rPr lang="pt-PT" sz="2500" dirty="0" smtClean="0"/>
              <a:t>Permite um rápido preenchimento, diminuindo o tempo necessário para quase metade das demais estruturas</a:t>
            </a:r>
          </a:p>
          <a:p>
            <a:pPr lvl="1"/>
            <a:r>
              <a:rPr lang="pt-PT" sz="2500" dirty="0" smtClean="0"/>
              <a:t>Reduz o número do total das fixações para praticamente metade</a:t>
            </a:r>
            <a:endParaRPr lang="pt-PT" sz="25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9096" y="4572000"/>
            <a:ext cx="4165979" cy="1371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371600" y="5029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Dificulta</a:t>
            </a:r>
            <a:r>
              <a:rPr lang="en-US" dirty="0" smtClean="0"/>
              <a:t> a </a:t>
            </a:r>
            <a:r>
              <a:rPr lang="en-US" dirty="0" err="1" smtClean="0"/>
              <a:t>leitura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>
            <a:off x="2819400" y="5334000"/>
            <a:ext cx="7620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Criação de Formulários - Estruturas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412875"/>
            <a:ext cx="8210549" cy="2930525"/>
          </a:xfrm>
        </p:spPr>
        <p:txBody>
          <a:bodyPr>
            <a:normAutofit lnSpcReduction="10000"/>
          </a:bodyPr>
          <a:lstStyle/>
          <a:p>
            <a:r>
              <a:rPr lang="pt-PT" dirty="0" err="1" smtClean="0"/>
              <a:t>Labels</a:t>
            </a:r>
            <a:r>
              <a:rPr lang="pt-PT" dirty="0" smtClean="0"/>
              <a:t> alinhadas à esquerda</a:t>
            </a:r>
          </a:p>
          <a:p>
            <a:pPr lvl="1">
              <a:spcBef>
                <a:spcPts val="400"/>
              </a:spcBef>
            </a:pPr>
            <a:r>
              <a:rPr lang="pt-PT" sz="2500" dirty="0" smtClean="0"/>
              <a:t>Deve ser usada quando os dados não são familiares</a:t>
            </a:r>
          </a:p>
          <a:p>
            <a:pPr lvl="1">
              <a:spcBef>
                <a:spcPts val="400"/>
              </a:spcBef>
            </a:pPr>
            <a:r>
              <a:rPr lang="pt-PT" sz="2500" dirty="0" smtClean="0"/>
              <a:t>Permite a exploração das </a:t>
            </a:r>
            <a:r>
              <a:rPr lang="pt-PT" sz="2500" dirty="0" err="1" smtClean="0"/>
              <a:t>label</a:t>
            </a:r>
            <a:r>
              <a:rPr lang="pt-PT" sz="2500" dirty="0" smtClean="0"/>
              <a:t> </a:t>
            </a:r>
          </a:p>
          <a:p>
            <a:pPr lvl="1">
              <a:spcBef>
                <a:spcPts val="400"/>
              </a:spcBef>
            </a:pPr>
            <a:r>
              <a:rPr lang="pt-PT" sz="2500" dirty="0" smtClean="0"/>
              <a:t>Faz uma associação menos clara entre a </a:t>
            </a:r>
            <a:r>
              <a:rPr lang="pt-PT" sz="2500" dirty="0" err="1" smtClean="0"/>
              <a:t>label</a:t>
            </a:r>
            <a:r>
              <a:rPr lang="pt-PT" sz="2500" dirty="0" smtClean="0"/>
              <a:t> e o campo</a:t>
            </a:r>
          </a:p>
          <a:p>
            <a:pPr lvl="1">
              <a:spcBef>
                <a:spcPts val="400"/>
              </a:spcBef>
            </a:pPr>
            <a:r>
              <a:rPr lang="pt-PT" sz="2500" dirty="0" smtClean="0"/>
              <a:t>Requer menos espaço vertical</a:t>
            </a:r>
          </a:p>
          <a:p>
            <a:pPr lvl="1">
              <a:spcBef>
                <a:spcPts val="400"/>
              </a:spcBef>
            </a:pPr>
            <a:r>
              <a:rPr lang="pt-PT" sz="2500" dirty="0" smtClean="0"/>
              <a:t>A alteração do tamanho da </a:t>
            </a:r>
            <a:r>
              <a:rPr lang="pt-PT" sz="2500" dirty="0" err="1" smtClean="0"/>
              <a:t>label</a:t>
            </a:r>
            <a:r>
              <a:rPr lang="pt-PT" sz="2500" dirty="0" smtClean="0"/>
              <a:t> pode provocar impacto no </a:t>
            </a:r>
            <a:r>
              <a:rPr lang="pt-PT" sz="2500" dirty="0" err="1" smtClean="0"/>
              <a:t>layout</a:t>
            </a:r>
            <a:endParaRPr lang="pt-PT" sz="25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4475" y="4095750"/>
            <a:ext cx="3743325" cy="1314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4801" y="4191000"/>
            <a:ext cx="4648199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742950" lvl="1" indent="-285750" fontAlgn="base">
              <a:spcBef>
                <a:spcPts val="400"/>
              </a:spcBef>
              <a:spcAft>
                <a:spcPct val="0"/>
              </a:spcAft>
              <a:buChar char="–"/>
            </a:pPr>
            <a:r>
              <a:rPr lang="pt-PT" sz="2500" dirty="0" smtClean="0"/>
              <a:t>As </a:t>
            </a:r>
            <a:r>
              <a:rPr lang="pt-PT" sz="2500" dirty="0" err="1" smtClean="0"/>
              <a:t>labels</a:t>
            </a:r>
            <a:r>
              <a:rPr lang="pt-PT" sz="2500" dirty="0" smtClean="0"/>
              <a:t> são facilmente associadas aos respectivos campos de entrada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23851" y="5451475"/>
            <a:ext cx="8210549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742950" lvl="1" indent="-285750" fontAlgn="base">
              <a:spcBef>
                <a:spcPts val="400"/>
              </a:spcBef>
              <a:spcAft>
                <a:spcPct val="0"/>
              </a:spcAft>
              <a:buChar char="–"/>
            </a:pPr>
            <a:r>
              <a:rPr lang="pt-PT" sz="2500" dirty="0" smtClean="0"/>
              <a:t>A distância excessiva entre as </a:t>
            </a:r>
            <a:r>
              <a:rPr lang="pt-PT" sz="2500" dirty="0" err="1" smtClean="0"/>
              <a:t>labels</a:t>
            </a:r>
            <a:r>
              <a:rPr lang="pt-PT" sz="2500" dirty="0" smtClean="0"/>
              <a:t> e os campos pode forçar os utilizadores a demorar mais tempo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4400" y="44196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Fácil</a:t>
            </a:r>
            <a:r>
              <a:rPr lang="en-US" dirty="0" smtClean="0"/>
              <a:t> de </a:t>
            </a:r>
            <a:r>
              <a:rPr lang="en-US" dirty="0" err="1" smtClean="0"/>
              <a:t>visualizar</a:t>
            </a:r>
            <a:r>
              <a:rPr lang="en-US" dirty="0" smtClean="0"/>
              <a:t> as labels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5562600" y="4876800"/>
            <a:ext cx="7620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Criação de Formulários - Estruturas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1"/>
            <a:ext cx="8532813" cy="762000"/>
          </a:xfrm>
        </p:spPr>
        <p:txBody>
          <a:bodyPr/>
          <a:lstStyle/>
          <a:p>
            <a:r>
              <a:rPr lang="pt-PT" dirty="0" smtClean="0"/>
              <a:t>Em síntese:</a:t>
            </a:r>
            <a:endParaRPr lang="pt-PT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438400"/>
          <a:ext cx="6934200" cy="3361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4648200"/>
              </a:tblGrid>
              <a:tr h="4447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Estrutura</a:t>
                      </a:r>
                      <a:r>
                        <a:rPr lang="en-US" dirty="0" smtClean="0"/>
                        <a:t> das Labels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Uso</a:t>
                      </a:r>
                      <a:endParaRPr lang="en-US" dirty="0"/>
                    </a:p>
                  </a:txBody>
                  <a:tcPr/>
                </a:tc>
              </a:tr>
              <a:tr h="859678">
                <a:tc>
                  <a:txBody>
                    <a:bodyPr/>
                    <a:lstStyle/>
                    <a:p>
                      <a:r>
                        <a:rPr lang="pt-PT" sz="2200" dirty="0" smtClean="0"/>
                        <a:t>Alinhadas ao topo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200" dirty="0" smtClean="0"/>
                        <a:t>Para redução do tempo de completude e dados de input familiares </a:t>
                      </a:r>
                      <a:endParaRPr lang="en-US" sz="2200" dirty="0"/>
                    </a:p>
                  </a:txBody>
                  <a:tcPr/>
                </a:tc>
              </a:tr>
              <a:tr h="959827">
                <a:tc>
                  <a:txBody>
                    <a:bodyPr/>
                    <a:lstStyle/>
                    <a:p>
                      <a:r>
                        <a:rPr lang="pt-PT" sz="2200" dirty="0" smtClean="0"/>
                        <a:t>Alinhadas à</a:t>
                      </a:r>
                      <a:r>
                        <a:rPr lang="pt-PT" sz="2200" baseline="0" dirty="0" smtClean="0"/>
                        <a:t> direita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200" dirty="0" smtClean="0"/>
                        <a:t>Quando o espaço vertical é uma restrição</a:t>
                      </a:r>
                      <a:endParaRPr lang="en-US" sz="2200" dirty="0"/>
                    </a:p>
                  </a:txBody>
                  <a:tcPr/>
                </a:tc>
              </a:tr>
              <a:tr h="9107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200" dirty="0" smtClean="0"/>
                        <a:t>Alinhadas</a:t>
                      </a:r>
                      <a:r>
                        <a:rPr lang="pt-PT" sz="2200" baseline="0" dirty="0" smtClean="0"/>
                        <a:t> à esquerda</a:t>
                      </a:r>
                      <a:endParaRPr lang="pt-PT" sz="2200" dirty="0" smtClean="0"/>
                    </a:p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200" dirty="0" smtClean="0"/>
                        <a:t>Para entrada de dados não familiares ou avançados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Dicas de construção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dirty="0" smtClean="0"/>
              <a:t>Restrinja o tamanho dos formulários</a:t>
            </a:r>
          </a:p>
          <a:p>
            <a:pPr lvl="1"/>
            <a:r>
              <a:rPr lang="pt-PT" dirty="0" smtClean="0"/>
              <a:t>Ninguém gosta de preencher grandes formulários</a:t>
            </a:r>
          </a:p>
          <a:p>
            <a:r>
              <a:rPr lang="pt-PT" dirty="0" smtClean="0"/>
              <a:t>Remova todos os campos desnecessários</a:t>
            </a:r>
          </a:p>
          <a:p>
            <a:r>
              <a:rPr lang="pt-PT" dirty="0" smtClean="0"/>
              <a:t>Use a mínima quantidade de elementos visuais necessários para comunicar relações úteis</a:t>
            </a:r>
          </a:p>
          <a:p>
            <a:r>
              <a:rPr lang="pt-PT" dirty="0" smtClean="0"/>
              <a:t>Deve adequar o tamanho do campo às necessidades</a:t>
            </a:r>
          </a:p>
          <a:p>
            <a:pPr lvl="1"/>
            <a:r>
              <a:rPr lang="pt-PT" dirty="0" smtClean="0"/>
              <a:t>O tamanho aleatório podem provocar ruído e desagrado no formulário</a:t>
            </a:r>
          </a:p>
          <a:p>
            <a:r>
              <a:rPr lang="pt-PT" dirty="0" smtClean="0"/>
              <a:t>Tenha atenção aos campos de dados com formatos flexíveis</a:t>
            </a:r>
          </a:p>
          <a:p>
            <a:pPr lvl="1"/>
            <a:r>
              <a:rPr lang="pt-PT" dirty="0" smtClean="0"/>
              <a:t>14/02/2011, 02-14-2011, 14-02-2011, 14- Fev-2011, 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Interfaces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Toda a interface do sistema deve ser concebida de uma forma apropriada à posição do utilizador</a:t>
            </a:r>
          </a:p>
          <a:p>
            <a:pPr lvl="1"/>
            <a:r>
              <a:rPr lang="pt-PT" sz="2500" dirty="0" smtClean="0"/>
              <a:t>Os controlos críticos devem estar situados ao nível dos olhos</a:t>
            </a:r>
          </a:p>
          <a:p>
            <a:pPr lvl="1"/>
            <a:r>
              <a:rPr lang="pt-PT" sz="2500" dirty="0" smtClean="0"/>
              <a:t>Os controlos devem espaçar-se de forma apropriada</a:t>
            </a:r>
            <a:endParaRPr lang="pt-PT" dirty="0"/>
          </a:p>
          <a:p>
            <a:r>
              <a:rPr lang="pt-PT" dirty="0"/>
              <a:t>Devem utilizar-se metáforas conhecidas pelos utilizadores</a:t>
            </a:r>
          </a:p>
          <a:p>
            <a:pPr lvl="1"/>
            <a:r>
              <a:rPr lang="pt-PT" dirty="0"/>
              <a:t>Exemplo, utilizar ícone do “caixote do lixo” para apagar ficheiros</a:t>
            </a:r>
          </a:p>
        </p:txBody>
      </p:sp>
    </p:spTree>
    <p:extLst>
      <p:ext uri="{BB962C8B-B14F-4D97-AF65-F5344CB8AC3E}">
        <p14:creationId xmlns:p14="http://schemas.microsoft.com/office/powerpoint/2010/main" xmlns="" val="133297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Dicas de Construção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143001"/>
            <a:ext cx="8532813" cy="2971799"/>
          </a:xfrm>
        </p:spPr>
        <p:txBody>
          <a:bodyPr>
            <a:normAutofit lnSpcReduction="10000"/>
          </a:bodyPr>
          <a:lstStyle/>
          <a:p>
            <a:r>
              <a:rPr lang="pt-PT" dirty="0" smtClean="0"/>
              <a:t>Use agrupamentos relevantes para organizar os formulários</a:t>
            </a:r>
          </a:p>
          <a:p>
            <a:pPr lvl="1"/>
            <a:r>
              <a:rPr lang="pt-PT" sz="2500" dirty="0" smtClean="0"/>
              <a:t>Relacionar os conteúdos fornece uma forma estruturada para organizar um formulário</a:t>
            </a:r>
          </a:p>
          <a:p>
            <a:r>
              <a:rPr lang="pt-PT" dirty="0" smtClean="0"/>
              <a:t>Construa ecrãs simples e leves, com bastante espaço em branco incluindo pouco texto por ecrã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8762" y="3962400"/>
            <a:ext cx="350043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6387" y="3886200"/>
            <a:ext cx="487521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t-P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Inclua alguns objectos ou caracteres que chamem à atenção para os aspectos mais importantes que se apresentam em cada ecrã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Campos Opcionais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Deve tentar evitar os campos opcionais</a:t>
            </a:r>
          </a:p>
          <a:p>
            <a:r>
              <a:rPr lang="pt-PT" dirty="0" smtClean="0"/>
              <a:t>Se a maior parte dos campos são necessários devem ser indicados os que são opcionais</a:t>
            </a:r>
          </a:p>
          <a:p>
            <a:r>
              <a:rPr lang="pt-PT" dirty="0" smtClean="0"/>
              <a:t>Se a maior parte dos campos são opcionais devem ser indicados os que são obrigatórios</a:t>
            </a:r>
          </a:p>
          <a:p>
            <a:r>
              <a:rPr lang="pt-PT" dirty="0" smtClean="0"/>
              <a:t>Embora o texto seja preferível para a indicação de campos, o * normalmente funciona bem para os campos obrigatórios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1817" y="5791200"/>
            <a:ext cx="1940983" cy="533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3462" y="5791200"/>
            <a:ext cx="2086538" cy="5334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Acções Primárias e Secundarias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276600"/>
            <a:ext cx="8532813" cy="3276600"/>
          </a:xfrm>
        </p:spPr>
        <p:txBody>
          <a:bodyPr/>
          <a:lstStyle/>
          <a:p>
            <a:r>
              <a:rPr lang="pt-PT" dirty="0" smtClean="0"/>
              <a:t>Evite acções secundárias sempre que possível </a:t>
            </a:r>
          </a:p>
          <a:p>
            <a:pPr lvl="1"/>
            <a:r>
              <a:rPr lang="pt-PT" dirty="0" smtClean="0"/>
              <a:t>Salvar -&gt; acção primária; Cancelar -&gt; acção secundária</a:t>
            </a:r>
          </a:p>
          <a:p>
            <a:r>
              <a:rPr lang="pt-PT" dirty="0" smtClean="0"/>
              <a:t>No caso de não conseguir evitar, garanta uma distinção visual clara entre a acção primária e a secundária 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447800"/>
            <a:ext cx="340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286000"/>
            <a:ext cx="362344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219200"/>
            <a:ext cx="409575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Utilização de ajudas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295400"/>
            <a:ext cx="8532813" cy="5003800"/>
          </a:xfrm>
        </p:spPr>
        <p:txBody>
          <a:bodyPr/>
          <a:lstStyle/>
          <a:p>
            <a:r>
              <a:rPr lang="pt-PT" dirty="0" smtClean="0"/>
              <a:t>Minimize a quantidade de ajudas e pistas necessárias para preencher um formulário</a:t>
            </a:r>
          </a:p>
          <a:p>
            <a:r>
              <a:rPr lang="pt-PT" dirty="0" smtClean="0"/>
              <a:t>Uma ajuda visível e adjacente aos dados requeridos é o mais usado</a:t>
            </a:r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r>
              <a:rPr lang="pt-PT" dirty="0" smtClean="0"/>
              <a:t>Quando existem muitos dados não familiares que são pedidos, considere o uso de sistemas de ajuda dinâmicos</a:t>
            </a:r>
            <a:endParaRPr lang="pt-PT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581400"/>
            <a:ext cx="5257800" cy="165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Validação e Erros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Labels</a:t>
            </a:r>
            <a:r>
              <a:rPr lang="pt-PT" dirty="0" smtClean="0"/>
              <a:t> claras, ajudas e validações permitem reduzir os erros</a:t>
            </a:r>
          </a:p>
          <a:p>
            <a:r>
              <a:rPr lang="pt-PT" dirty="0" smtClean="0"/>
              <a:t>Use valores por defeito e validações para ajudar no preenchimento dos dados</a:t>
            </a:r>
          </a:p>
          <a:p>
            <a:endParaRPr lang="pt-PT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657600"/>
            <a:ext cx="6447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5105400"/>
            <a:ext cx="30480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Validação e Erros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412875"/>
            <a:ext cx="8532813" cy="2320925"/>
          </a:xfrm>
        </p:spPr>
        <p:txBody>
          <a:bodyPr/>
          <a:lstStyle/>
          <a:p>
            <a:r>
              <a:rPr lang="pt-PT" dirty="0" smtClean="0"/>
              <a:t>Forneça feedback directo enquanto os dados vão sendo introduzidos</a:t>
            </a:r>
          </a:p>
          <a:p>
            <a:r>
              <a:rPr lang="pt-PT" dirty="0" smtClean="0"/>
              <a:t>Comunique claramente quando ocorrer um erro</a:t>
            </a:r>
          </a:p>
          <a:p>
            <a:pPr lvl="1"/>
            <a:r>
              <a:rPr lang="pt-PT" sz="2500" dirty="0" smtClean="0"/>
              <a:t>Posicione a mensagem no topo e crie um contraste visual</a:t>
            </a:r>
          </a:p>
          <a:p>
            <a:pPr lvl="1"/>
            <a:r>
              <a:rPr lang="pt-PT" sz="2500" dirty="0" smtClean="0"/>
              <a:t>Associe à mensagem de erro os campos responsáveis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114800"/>
            <a:ext cx="5562600" cy="2214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Submissão de dados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412875"/>
            <a:ext cx="8532813" cy="2397125"/>
          </a:xfrm>
        </p:spPr>
        <p:txBody>
          <a:bodyPr/>
          <a:lstStyle/>
          <a:p>
            <a:r>
              <a:rPr lang="pt-PT" dirty="0" smtClean="0"/>
              <a:t>Comunique claramente que os dados foram submetidos com sucesso</a:t>
            </a:r>
          </a:p>
          <a:p>
            <a:r>
              <a:rPr lang="pt-PT" dirty="0" smtClean="0"/>
              <a:t>Forneça feedback no contexto dos dados submetidos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581400"/>
            <a:ext cx="24669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4419600"/>
            <a:ext cx="25336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219200"/>
            <a:ext cx="8532813" cy="5003800"/>
          </a:xfrm>
        </p:spPr>
        <p:txBody>
          <a:bodyPr/>
          <a:lstStyle/>
          <a:p>
            <a:r>
              <a:rPr lang="pt-PT" sz="3000" dirty="0" smtClean="0"/>
              <a:t>A Interface deve ser consistente tanto ao nível do seu aspecto como ao nível do seu comportamento</a:t>
            </a:r>
            <a:endParaRPr lang="en-US" sz="3000" dirty="0" smtClean="0"/>
          </a:p>
          <a:p>
            <a:r>
              <a:rPr lang="en-US" sz="3000" dirty="0" smtClean="0"/>
              <a:t>No </a:t>
            </a:r>
            <a:r>
              <a:rPr lang="en-US" sz="3000" dirty="0" err="1" smtClean="0"/>
              <a:t>desenvolvimento</a:t>
            </a:r>
            <a:r>
              <a:rPr lang="en-US" sz="3000" dirty="0" smtClean="0"/>
              <a:t> de interfaces </a:t>
            </a:r>
            <a:r>
              <a:rPr lang="en-US" sz="3000" dirty="0" err="1" smtClean="0"/>
              <a:t>devem</a:t>
            </a:r>
            <a:r>
              <a:rPr lang="en-US" sz="3000" dirty="0" smtClean="0"/>
              <a:t> ser </a:t>
            </a:r>
            <a:r>
              <a:rPr lang="en-US" sz="3000" dirty="0" err="1" smtClean="0"/>
              <a:t>tidos</a:t>
            </a:r>
            <a:r>
              <a:rPr lang="en-US" sz="3000" dirty="0" smtClean="0"/>
              <a:t> </a:t>
            </a:r>
            <a:r>
              <a:rPr lang="en-US" sz="3000" dirty="0" err="1" smtClean="0"/>
              <a:t>em</a:t>
            </a:r>
            <a:r>
              <a:rPr lang="en-US" sz="3000" dirty="0" smtClean="0"/>
              <a:t> </a:t>
            </a:r>
            <a:r>
              <a:rPr lang="en-US" sz="3000" dirty="0" err="1" smtClean="0"/>
              <a:t>conta</a:t>
            </a:r>
            <a:r>
              <a:rPr lang="en-US" sz="3000" dirty="0" smtClean="0"/>
              <a:t> </a:t>
            </a:r>
            <a:r>
              <a:rPr lang="en-US" sz="3000" dirty="0" err="1" smtClean="0"/>
              <a:t>aspectos</a:t>
            </a:r>
            <a:r>
              <a:rPr lang="en-US" sz="3000" dirty="0" smtClean="0"/>
              <a:t> </a:t>
            </a:r>
            <a:r>
              <a:rPr lang="en-US" sz="3000" dirty="0" err="1" smtClean="0"/>
              <a:t>como</a:t>
            </a:r>
            <a:r>
              <a:rPr lang="en-US" sz="3000" dirty="0" smtClean="0"/>
              <a:t>:</a:t>
            </a:r>
          </a:p>
          <a:p>
            <a:pPr lvl="1"/>
            <a:r>
              <a:rPr lang="en-US" sz="2500" dirty="0" err="1" smtClean="0"/>
              <a:t>Estrutura</a:t>
            </a:r>
            <a:r>
              <a:rPr lang="en-US" sz="2500" dirty="0" smtClean="0"/>
              <a:t> de </a:t>
            </a:r>
            <a:r>
              <a:rPr lang="en-US" sz="2500" dirty="0" err="1" smtClean="0"/>
              <a:t>Navegação</a:t>
            </a:r>
            <a:endParaRPr lang="en-US" sz="2500" dirty="0" smtClean="0"/>
          </a:p>
          <a:p>
            <a:pPr lvl="1"/>
            <a:r>
              <a:rPr lang="en-US" sz="2500" dirty="0" smtClean="0"/>
              <a:t>Design </a:t>
            </a:r>
            <a:r>
              <a:rPr lang="en-US" sz="2500" dirty="0" err="1" smtClean="0"/>
              <a:t>gráfico</a:t>
            </a:r>
            <a:endParaRPr lang="en-US" sz="2500" dirty="0" smtClean="0"/>
          </a:p>
          <a:p>
            <a:pPr lvl="2"/>
            <a:r>
              <a:rPr lang="en-US" sz="2200" dirty="0" smtClean="0"/>
              <a:t>Layout</a:t>
            </a:r>
          </a:p>
          <a:p>
            <a:pPr lvl="2"/>
            <a:r>
              <a:rPr lang="en-US" sz="2200" dirty="0" err="1" smtClean="0"/>
              <a:t>Fontes</a:t>
            </a:r>
            <a:endParaRPr lang="en-US" sz="2200" dirty="0" smtClean="0"/>
          </a:p>
          <a:p>
            <a:pPr lvl="2"/>
            <a:r>
              <a:rPr lang="en-US" sz="2200" dirty="0" err="1" smtClean="0"/>
              <a:t>Cor</a:t>
            </a:r>
            <a:endParaRPr lang="en-US" sz="2200" dirty="0" smtClean="0"/>
          </a:p>
          <a:p>
            <a:pPr lvl="1"/>
            <a:r>
              <a:rPr lang="en-US" sz="2500" dirty="0" err="1" smtClean="0"/>
              <a:t>Utilização</a:t>
            </a:r>
            <a:r>
              <a:rPr lang="en-US" sz="2500" dirty="0" smtClean="0"/>
              <a:t> de </a:t>
            </a:r>
            <a:r>
              <a:rPr lang="en-US" sz="2500" dirty="0" err="1" smtClean="0"/>
              <a:t>controlos</a:t>
            </a:r>
            <a:endParaRPr lang="en-US" sz="2500" dirty="0" smtClean="0"/>
          </a:p>
          <a:p>
            <a:pPr lvl="1"/>
            <a:r>
              <a:rPr lang="en-US" sz="2500" dirty="0" err="1" smtClean="0"/>
              <a:t>Formulários</a:t>
            </a:r>
            <a:endParaRPr lang="en-US" sz="2500" dirty="0" smtClean="0"/>
          </a:p>
          <a:p>
            <a:pPr lvl="1"/>
            <a:r>
              <a:rPr lang="en-US" sz="2500" dirty="0" smtClean="0"/>
              <a:t>...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Estrutura da aplicação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 forma como se estrutura a apresentação dos ecrãs da aplicação tem um impacto profundo na facilidade com que o utilizador final irá consultar a informação</a:t>
            </a:r>
          </a:p>
          <a:p>
            <a:r>
              <a:rPr lang="pt-PT" dirty="0" smtClean="0"/>
              <a:t>O design da navegação consiste essencialmente na concepção dos percursos que podem ser seguidos pelo utilizador para a consulta da informação</a:t>
            </a:r>
            <a:endParaRPr lang="pt-P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Estruturas de Navegação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4019550" cy="5003800"/>
          </a:xfrm>
        </p:spPr>
        <p:txBody>
          <a:bodyPr/>
          <a:lstStyle/>
          <a:p>
            <a:r>
              <a:rPr lang="pt-PT" dirty="0" smtClean="0"/>
              <a:t>Linear</a:t>
            </a:r>
          </a:p>
          <a:p>
            <a:pPr lvl="1"/>
            <a:r>
              <a:rPr lang="pt-PT" sz="2500" dirty="0" smtClean="0"/>
              <a:t>O utilizador navega sequencialmente de um ecrã para o seguinte ou para o anterior</a:t>
            </a:r>
          </a:p>
          <a:p>
            <a:r>
              <a:rPr lang="pt-PT" dirty="0" smtClean="0"/>
              <a:t>Hierárquica</a:t>
            </a:r>
          </a:p>
          <a:p>
            <a:pPr lvl="1"/>
            <a:r>
              <a:rPr lang="pt-PT" sz="2500" dirty="0" smtClean="0"/>
              <a:t>O utilizador navega ao longo de ramos de uma árvore que reflecte uma organização lógica do conteúdo</a:t>
            </a:r>
            <a:endParaRPr lang="pt-PT" sz="2500" dirty="0"/>
          </a:p>
        </p:txBody>
      </p:sp>
      <p:sp>
        <p:nvSpPr>
          <p:cNvPr id="4" name="Folded Corner 3"/>
          <p:cNvSpPr/>
          <p:nvPr/>
        </p:nvSpPr>
        <p:spPr bwMode="auto">
          <a:xfrm>
            <a:off x="4648200" y="1981200"/>
            <a:ext cx="914400" cy="1295400"/>
          </a:xfrm>
          <a:prstGeom prst="foldedCorner">
            <a:avLst/>
          </a:prstGeom>
          <a:ln w="1270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Folded Corner 4"/>
          <p:cNvSpPr/>
          <p:nvPr/>
        </p:nvSpPr>
        <p:spPr bwMode="auto">
          <a:xfrm>
            <a:off x="5943600" y="1981200"/>
            <a:ext cx="914400" cy="1295400"/>
          </a:xfrm>
          <a:prstGeom prst="foldedCorner">
            <a:avLst/>
          </a:prstGeom>
          <a:ln w="1270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olded Corner 5"/>
          <p:cNvSpPr/>
          <p:nvPr/>
        </p:nvSpPr>
        <p:spPr bwMode="auto">
          <a:xfrm>
            <a:off x="7162800" y="1981200"/>
            <a:ext cx="914400" cy="1295400"/>
          </a:xfrm>
          <a:prstGeom prst="foldedCorner">
            <a:avLst/>
          </a:prstGeom>
          <a:ln w="1270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 bwMode="auto">
          <a:xfrm>
            <a:off x="5562600" y="2628900"/>
            <a:ext cx="3810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8" name="Straight Arrow Connector 7"/>
          <p:cNvCxnSpPr>
            <a:stCxn id="5" idx="3"/>
            <a:endCxn id="6" idx="1"/>
          </p:cNvCxnSpPr>
          <p:nvPr/>
        </p:nvCxnSpPr>
        <p:spPr bwMode="auto">
          <a:xfrm>
            <a:off x="6858000" y="2628900"/>
            <a:ext cx="304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9" name="Folded Corner 8"/>
          <p:cNvSpPr/>
          <p:nvPr/>
        </p:nvSpPr>
        <p:spPr bwMode="auto">
          <a:xfrm>
            <a:off x="5943600" y="3733800"/>
            <a:ext cx="914400" cy="1295400"/>
          </a:xfrm>
          <a:prstGeom prst="foldedCorner">
            <a:avLst/>
          </a:prstGeom>
          <a:ln w="1270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Folded Corner 9"/>
          <p:cNvSpPr/>
          <p:nvPr/>
        </p:nvSpPr>
        <p:spPr bwMode="auto">
          <a:xfrm>
            <a:off x="4648200" y="5029200"/>
            <a:ext cx="914400" cy="1295400"/>
          </a:xfrm>
          <a:prstGeom prst="foldedCorner">
            <a:avLst/>
          </a:prstGeom>
          <a:ln w="1270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Folded Corner 10"/>
          <p:cNvSpPr/>
          <p:nvPr/>
        </p:nvSpPr>
        <p:spPr bwMode="auto">
          <a:xfrm>
            <a:off x="7086600" y="5105400"/>
            <a:ext cx="914400" cy="1295400"/>
          </a:xfrm>
          <a:prstGeom prst="foldedCorner">
            <a:avLst/>
          </a:prstGeom>
          <a:ln w="1270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5334000" y="4495800"/>
            <a:ext cx="6096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16200000" flipV="1">
            <a:off x="6819900" y="4533900"/>
            <a:ext cx="6096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Estruturas de Navegação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1" y="1412875"/>
            <a:ext cx="3486150" cy="5003800"/>
          </a:xfrm>
        </p:spPr>
        <p:txBody>
          <a:bodyPr/>
          <a:lstStyle/>
          <a:p>
            <a:r>
              <a:rPr lang="pt-PT" dirty="0" smtClean="0"/>
              <a:t>Não linear</a:t>
            </a:r>
          </a:p>
          <a:p>
            <a:pPr lvl="1"/>
            <a:r>
              <a:rPr lang="pt-PT" sz="2500" dirty="0" smtClean="0"/>
              <a:t>O utilizador navega livremente por todo o conteúdo da aplicação</a:t>
            </a:r>
          </a:p>
          <a:p>
            <a:pPr lvl="1"/>
            <a:endParaRPr lang="pt-PT" sz="2400" dirty="0" smtClean="0"/>
          </a:p>
          <a:p>
            <a:r>
              <a:rPr lang="pt-PT" dirty="0" smtClean="0"/>
              <a:t>Composta</a:t>
            </a:r>
          </a:p>
          <a:p>
            <a:pPr lvl="1"/>
            <a:r>
              <a:rPr lang="pt-PT" sz="2500" dirty="0" smtClean="0"/>
              <a:t>O utilizador pode navegar livremente, mas com algumas restrições  </a:t>
            </a:r>
            <a:endParaRPr lang="pt-PT" sz="2500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5638800" y="2514600"/>
            <a:ext cx="6096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" name="Folded Corner 11"/>
          <p:cNvSpPr/>
          <p:nvPr/>
        </p:nvSpPr>
        <p:spPr bwMode="auto">
          <a:xfrm>
            <a:off x="4267200" y="1371600"/>
            <a:ext cx="914400" cy="1295400"/>
          </a:xfrm>
          <a:prstGeom prst="foldedCorner">
            <a:avLst/>
          </a:prstGeom>
          <a:ln w="1270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Folded Corner 12"/>
          <p:cNvSpPr/>
          <p:nvPr/>
        </p:nvSpPr>
        <p:spPr bwMode="auto">
          <a:xfrm>
            <a:off x="6248400" y="1219200"/>
            <a:ext cx="914400" cy="1295400"/>
          </a:xfrm>
          <a:prstGeom prst="foldedCorner">
            <a:avLst/>
          </a:prstGeom>
          <a:ln w="1270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Folded Corner 13"/>
          <p:cNvSpPr/>
          <p:nvPr/>
        </p:nvSpPr>
        <p:spPr bwMode="auto">
          <a:xfrm>
            <a:off x="7772400" y="2209800"/>
            <a:ext cx="914400" cy="1295400"/>
          </a:xfrm>
          <a:prstGeom prst="foldedCorner">
            <a:avLst/>
          </a:prstGeom>
          <a:ln w="1270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Folded Corner 14"/>
          <p:cNvSpPr/>
          <p:nvPr/>
        </p:nvSpPr>
        <p:spPr bwMode="auto">
          <a:xfrm>
            <a:off x="5257800" y="3048000"/>
            <a:ext cx="914400" cy="1295400"/>
          </a:xfrm>
          <a:prstGeom prst="foldedCorner">
            <a:avLst/>
          </a:prstGeom>
          <a:ln w="1270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6172200" y="3124200"/>
            <a:ext cx="16002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8" name="Straight Arrow Connector 17"/>
          <p:cNvCxnSpPr>
            <a:endCxn id="13" idx="1"/>
          </p:cNvCxnSpPr>
          <p:nvPr/>
        </p:nvCxnSpPr>
        <p:spPr bwMode="auto">
          <a:xfrm flipV="1">
            <a:off x="5181600" y="1866900"/>
            <a:ext cx="1066800" cy="1143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162800" y="1752600"/>
            <a:ext cx="6096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2" name="Straight Arrow Connector 21"/>
          <p:cNvCxnSpPr>
            <a:endCxn id="15" idx="1"/>
          </p:cNvCxnSpPr>
          <p:nvPr/>
        </p:nvCxnSpPr>
        <p:spPr bwMode="auto">
          <a:xfrm rot="16200000" flipH="1">
            <a:off x="4400550" y="2838450"/>
            <a:ext cx="102870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4" name="Folded Corner 23"/>
          <p:cNvSpPr/>
          <p:nvPr/>
        </p:nvSpPr>
        <p:spPr bwMode="auto">
          <a:xfrm>
            <a:off x="6553200" y="3886200"/>
            <a:ext cx="914400" cy="1295400"/>
          </a:xfrm>
          <a:prstGeom prst="foldedCorner">
            <a:avLst/>
          </a:prstGeom>
          <a:ln w="1270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Folded Corner 24"/>
          <p:cNvSpPr/>
          <p:nvPr/>
        </p:nvSpPr>
        <p:spPr bwMode="auto">
          <a:xfrm>
            <a:off x="5257800" y="5257800"/>
            <a:ext cx="914400" cy="1295400"/>
          </a:xfrm>
          <a:prstGeom prst="foldedCorner">
            <a:avLst/>
          </a:prstGeom>
          <a:ln w="1270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Folded Corner 25"/>
          <p:cNvSpPr/>
          <p:nvPr/>
        </p:nvSpPr>
        <p:spPr bwMode="auto">
          <a:xfrm>
            <a:off x="7696200" y="5257800"/>
            <a:ext cx="914400" cy="1295400"/>
          </a:xfrm>
          <a:prstGeom prst="foldedCorner">
            <a:avLst/>
          </a:prstGeom>
          <a:ln w="1270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5943600" y="4724400"/>
            <a:ext cx="6096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rot="16200000" flipH="1">
            <a:off x="7429500" y="4686300"/>
            <a:ext cx="6096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1" name="Straight Arrow Connector 30"/>
          <p:cNvCxnSpPr>
            <a:stCxn id="25" idx="3"/>
            <a:endCxn id="26" idx="1"/>
          </p:cNvCxnSpPr>
          <p:nvPr/>
        </p:nvCxnSpPr>
        <p:spPr bwMode="auto">
          <a:xfrm>
            <a:off x="6172200" y="5905500"/>
            <a:ext cx="15240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Estrutura de Navegação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O design da navegação deve esforçar-se por manter as mensagens e os conteúdos da aplicação organizados ao longo de um fluxo lógico de temas principais, permitindo no entanto que os utilizadores se sintam livres para explorar os detalhes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Design Gráfico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1" y="1295400"/>
            <a:ext cx="6457950" cy="4892674"/>
          </a:xfrm>
        </p:spPr>
        <p:txBody>
          <a:bodyPr/>
          <a:lstStyle/>
          <a:p>
            <a:r>
              <a:rPr lang="pt-PT" dirty="0" smtClean="0"/>
              <a:t>Um design gráfico pobre geralmente causa aborrecimento</a:t>
            </a:r>
          </a:p>
          <a:p>
            <a:endParaRPr lang="pt-PT" dirty="0" smtClean="0"/>
          </a:p>
          <a:p>
            <a:r>
              <a:rPr lang="pt-PT" dirty="0" smtClean="0"/>
              <a:t>Um design pobre ao nível da estrutura faz com que os utilizadores se sintam perdidos e desligados do conteúdo</a:t>
            </a:r>
          </a:p>
          <a:p>
            <a:endParaRPr lang="pt-PT" dirty="0"/>
          </a:p>
        </p:txBody>
      </p:sp>
      <p:pic>
        <p:nvPicPr>
          <p:cNvPr id="4" name="Picture 3" descr="des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1295400"/>
            <a:ext cx="2514600" cy="2314575"/>
          </a:xfrm>
          <a:prstGeom prst="rect">
            <a:avLst/>
          </a:prstGeom>
        </p:spPr>
      </p:pic>
      <p:pic>
        <p:nvPicPr>
          <p:cNvPr id="5" name="Picture 4" descr="desig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3962399"/>
            <a:ext cx="2514600" cy="2031797"/>
          </a:xfrm>
          <a:prstGeom prst="rect">
            <a:avLst/>
          </a:prstGeom>
        </p:spPr>
      </p:pic>
      <p:pic>
        <p:nvPicPr>
          <p:cNvPr id="6" name="Picture 5" descr="colordesig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8325" y="5087236"/>
            <a:ext cx="2809875" cy="16945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-Conceitos">
  <a:themeElements>
    <a:clrScheme name="2-Conceitos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-Conceito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-Conceito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-Conceit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-Conceito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-Conceito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-Conceito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-Conceito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-Conceito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Requisitos - SIG</Template>
  <TotalTime>1476</TotalTime>
  <Words>2005</Words>
  <Application>Microsoft Office PowerPoint</Application>
  <PresentationFormat>Apresentação no Ecrã (4:3)</PresentationFormat>
  <Paragraphs>223</Paragraphs>
  <Slides>36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36</vt:i4>
      </vt:variant>
    </vt:vector>
  </HeadingPairs>
  <TitlesOfParts>
    <vt:vector size="38" baseType="lpstr">
      <vt:lpstr>2-Conceitos</vt:lpstr>
      <vt:lpstr>Bitmap Image</vt:lpstr>
      <vt:lpstr>VII - Boas Práticas para Desenhar Forms</vt:lpstr>
      <vt:lpstr>Interfaces </vt:lpstr>
      <vt:lpstr>Interfaces</vt:lpstr>
      <vt:lpstr>Interfaces</vt:lpstr>
      <vt:lpstr>Estrutura da aplicação</vt:lpstr>
      <vt:lpstr>Estruturas de Navegação</vt:lpstr>
      <vt:lpstr>Estruturas de Navegação</vt:lpstr>
      <vt:lpstr>Estrutura de Navegação</vt:lpstr>
      <vt:lpstr>Design Gráfico</vt:lpstr>
      <vt:lpstr>Layouts</vt:lpstr>
      <vt:lpstr>Fontes</vt:lpstr>
      <vt:lpstr>Fontes</vt:lpstr>
      <vt:lpstr>Fontes</vt:lpstr>
      <vt:lpstr>Fontes</vt:lpstr>
      <vt:lpstr>Cor</vt:lpstr>
      <vt:lpstr>Cor</vt:lpstr>
      <vt:lpstr>A evitar</vt:lpstr>
      <vt:lpstr>Menus</vt:lpstr>
      <vt:lpstr>Menus</vt:lpstr>
      <vt:lpstr>Botões</vt:lpstr>
      <vt:lpstr>Botões</vt:lpstr>
      <vt:lpstr>Caixas de Diálogo</vt:lpstr>
      <vt:lpstr>Criação de Formulários - Elementos</vt:lpstr>
      <vt:lpstr>Criação de Formulários - Elementos</vt:lpstr>
      <vt:lpstr>Criação de Formulários - Estruturas</vt:lpstr>
      <vt:lpstr>Criação de Formulários - Estruturas</vt:lpstr>
      <vt:lpstr>Criação de Formulários - Estruturas</vt:lpstr>
      <vt:lpstr>Criação de Formulários - Estruturas</vt:lpstr>
      <vt:lpstr>Dicas de construção</vt:lpstr>
      <vt:lpstr>Dicas de Construção</vt:lpstr>
      <vt:lpstr>Campos Opcionais</vt:lpstr>
      <vt:lpstr>Acções Primárias e Secundarias</vt:lpstr>
      <vt:lpstr>Utilização de ajudas</vt:lpstr>
      <vt:lpstr>Validação e Erros</vt:lpstr>
      <vt:lpstr>Validação e Erros</vt:lpstr>
      <vt:lpstr>Submissão de dados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Desenhar Forms</dc:title>
  <dc:creator>Darcey Bussel</dc:creator>
  <cp:lastModifiedBy>Nome de utilizador</cp:lastModifiedBy>
  <cp:revision>81</cp:revision>
  <dcterms:created xsi:type="dcterms:W3CDTF">2010-12-17T16:37:56Z</dcterms:created>
  <dcterms:modified xsi:type="dcterms:W3CDTF">2011-04-10T21:59:52Z</dcterms:modified>
</cp:coreProperties>
</file>